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1"/>
  </p:notesMasterIdLst>
  <p:handoutMasterIdLst>
    <p:handoutMasterId r:id="rId32"/>
  </p:handoutMasterIdLst>
  <p:sldIdLst>
    <p:sldId id="536" r:id="rId2"/>
    <p:sldId id="531" r:id="rId3"/>
    <p:sldId id="539" r:id="rId4"/>
    <p:sldId id="540" r:id="rId5"/>
    <p:sldId id="498" r:id="rId6"/>
    <p:sldId id="499" r:id="rId7"/>
    <p:sldId id="510" r:id="rId8"/>
    <p:sldId id="511" r:id="rId9"/>
    <p:sldId id="534" r:id="rId10"/>
    <p:sldId id="535" r:id="rId11"/>
    <p:sldId id="512" r:id="rId12"/>
    <p:sldId id="543" r:id="rId13"/>
    <p:sldId id="544" r:id="rId14"/>
    <p:sldId id="545" r:id="rId15"/>
    <p:sldId id="547" r:id="rId16"/>
    <p:sldId id="546" r:id="rId17"/>
    <p:sldId id="548" r:id="rId18"/>
    <p:sldId id="513" r:id="rId19"/>
    <p:sldId id="549" r:id="rId20"/>
    <p:sldId id="533" r:id="rId21"/>
    <p:sldId id="550" r:id="rId22"/>
    <p:sldId id="516" r:id="rId23"/>
    <p:sldId id="551" r:id="rId24"/>
    <p:sldId id="520" r:id="rId25"/>
    <p:sldId id="521" r:id="rId26"/>
    <p:sldId id="552" r:id="rId27"/>
    <p:sldId id="541" r:id="rId28"/>
    <p:sldId id="542" r:id="rId29"/>
    <p:sldId id="537" r:id="rId30"/>
  </p:sldIdLst>
  <p:sldSz cx="9144000" cy="6858000" type="screen4x3"/>
  <p:notesSz cx="6815138" cy="9942513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71FF"/>
    <a:srgbClr val="00A6FF"/>
    <a:srgbClr val="CC00FF"/>
    <a:srgbClr val="629966"/>
    <a:srgbClr val="990033"/>
    <a:srgbClr val="B02C41"/>
    <a:srgbClr val="00B6FF"/>
    <a:srgbClr val="0092FF"/>
    <a:srgbClr val="BD2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2" autoAdjust="0"/>
    <p:restoredTop sz="92965" autoAdjust="0"/>
  </p:normalViewPr>
  <p:slideViewPr>
    <p:cSldViewPr>
      <p:cViewPr varScale="1">
        <p:scale>
          <a:sx n="74" d="100"/>
          <a:sy n="74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D477F-DB7F-494E-89C7-4DCED2487129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31E1C75-7A1F-4EF2-8CC3-1870A1361B07}">
      <dgm:prSet phldrT="[Текст]" custT="1"/>
      <dgm:spPr>
        <a:solidFill>
          <a:srgbClr val="FFC000"/>
        </a:solidFill>
      </dgm:spPr>
      <dgm:t>
        <a:bodyPr/>
        <a:lstStyle/>
        <a:p>
          <a:pPr marL="0" algn="ctr" rtl="0" eaLnBrk="0" fontAlgn="auto" hangingPunct="0">
            <a:spcBef>
              <a:spcPts val="0"/>
            </a:spcBef>
            <a:spcAft>
              <a:spcPts val="0"/>
            </a:spcAft>
            <a:tabLst>
              <a:tab pos="323850" algn="l"/>
              <a:tab pos="447675" algn="l"/>
            </a:tabLst>
            <a:defRPr/>
          </a:pPr>
          <a:r>
            <a:rPr lang="ru-RU" sz="2000" b="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Модуль «Статистика»</a:t>
          </a:r>
          <a:endParaRPr lang="ru-RU" sz="2000" b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7BCA49-6305-4BE1-B25F-76F5362B3ECE}" type="parTrans" cxnId="{BD012BD9-84A7-4DA1-A180-A101EC89AC2C}">
      <dgm:prSet/>
      <dgm:spPr/>
      <dgm:t>
        <a:bodyPr/>
        <a:lstStyle/>
        <a:p>
          <a:endParaRPr lang="ru-RU"/>
        </a:p>
      </dgm:t>
    </dgm:pt>
    <dgm:pt modelId="{98D5FCA0-D9DA-427C-B069-0DF52C0ADD96}" type="sibTrans" cxnId="{BD012BD9-84A7-4DA1-A180-A101EC89AC2C}">
      <dgm:prSet/>
      <dgm:spPr/>
      <dgm:t>
        <a:bodyPr/>
        <a:lstStyle/>
        <a:p>
          <a:endParaRPr lang="ru-RU"/>
        </a:p>
      </dgm:t>
    </dgm:pt>
    <dgm:pt modelId="{13063BAD-1E3E-4973-96D3-80CCEEC0CABB}">
      <dgm:prSet phldrT="[Текст]" custT="1"/>
      <dgm:spPr>
        <a:solidFill>
          <a:srgbClr val="92D050"/>
        </a:solidFill>
      </dgm:spPr>
      <dgm:t>
        <a:bodyPr/>
        <a:lstStyle/>
        <a:p>
          <a:pPr marL="144000" algn="l" rtl="0"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ru-RU" sz="1800" b="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Мониторинг экономических показателей ЛПУ</a:t>
          </a:r>
          <a:endParaRPr lang="ru-RU" sz="1800" b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B34B5A-CA5C-4AC6-BC21-36E74613BC6F}" type="parTrans" cxnId="{C6FF726E-7999-438F-9EA0-225004C4BD7B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84F026C-ED65-43E7-AC5D-FD599BEE8354}" type="sibTrans" cxnId="{C6FF726E-7999-438F-9EA0-225004C4BD7B}">
      <dgm:prSet/>
      <dgm:spPr/>
      <dgm:t>
        <a:bodyPr/>
        <a:lstStyle/>
        <a:p>
          <a:endParaRPr lang="ru-RU"/>
        </a:p>
      </dgm:t>
    </dgm:pt>
    <dgm:pt modelId="{2C6183D3-B080-4E86-9413-7A11BCE69D74}">
      <dgm:prSet phldrT="[Текст]" custT="1"/>
      <dgm:spPr>
        <a:solidFill>
          <a:srgbClr val="0070C0"/>
        </a:solidFill>
      </dgm:spPr>
      <dgm:t>
        <a:bodyPr/>
        <a:lstStyle/>
        <a:p>
          <a:pPr marL="144000" algn="l"/>
          <a:r>
            <a:rPr lang="ru-RU" sz="1800" b="0" dirty="0" smtClean="0">
              <a:latin typeface="Tahoma" pitchFamily="34" charset="0"/>
              <a:cs typeface="Tahoma" pitchFamily="34" charset="0"/>
            </a:rPr>
            <a:t>Анализ востребованности услуг и врачей</a:t>
          </a:r>
          <a:endParaRPr lang="ru-RU" sz="1800" b="0" dirty="0">
            <a:latin typeface="Tahoma" pitchFamily="34" charset="0"/>
            <a:cs typeface="Tahoma" pitchFamily="34" charset="0"/>
          </a:endParaRPr>
        </a:p>
      </dgm:t>
    </dgm:pt>
    <dgm:pt modelId="{BB0DBEF5-969F-415C-8857-0A1C70BFF276}" type="parTrans" cxnId="{F7B728FB-CF9C-4F44-A9AB-AE6F131A4B53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CCA48DD-F9CF-49B2-83F7-7331EABCF072}" type="sibTrans" cxnId="{F7B728FB-CF9C-4F44-A9AB-AE6F131A4B53}">
      <dgm:prSet/>
      <dgm:spPr/>
      <dgm:t>
        <a:bodyPr/>
        <a:lstStyle/>
        <a:p>
          <a:endParaRPr lang="ru-RU"/>
        </a:p>
      </dgm:t>
    </dgm:pt>
    <dgm:pt modelId="{CF79C088-4D7D-4C6C-805C-28364A0868A7}">
      <dgm:prSet phldrT="[Текст]" custT="1"/>
      <dgm:spPr>
        <a:solidFill>
          <a:srgbClr val="00B0F0"/>
        </a:solidFill>
      </dgm:spPr>
      <dgm:t>
        <a:bodyPr/>
        <a:lstStyle/>
        <a:p>
          <a:pPr marL="144000" algn="l" rtl="0"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ru-RU" sz="1600" b="0" kern="1200" dirty="0" smtClean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rPr>
            <a:t>Выгрузка отчетных форм в установленном формате</a:t>
          </a:r>
          <a:endParaRPr lang="ru-RU" sz="1600" b="0" kern="1200" dirty="0">
            <a:solidFill>
              <a:schemeClr val="bg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6A9EFFD4-2D94-4CAD-9DCB-C811AA08910A}" type="parTrans" cxnId="{E21DDF21-1E52-4C47-80B0-087ADF5B8F58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07E966C-4BC2-4773-B2D9-77492F874950}" type="sibTrans" cxnId="{E21DDF21-1E52-4C47-80B0-087ADF5B8F58}">
      <dgm:prSet/>
      <dgm:spPr/>
      <dgm:t>
        <a:bodyPr/>
        <a:lstStyle/>
        <a:p>
          <a:endParaRPr lang="ru-RU"/>
        </a:p>
      </dgm:t>
    </dgm:pt>
    <dgm:pt modelId="{7318C600-4528-4FE3-AF55-B0C619D598F4}">
      <dgm:prSet phldrT="[Текст]" custT="1"/>
      <dgm:spPr>
        <a:solidFill>
          <a:srgbClr val="7030A0"/>
        </a:solidFill>
      </dgm:spPr>
      <dgm:t>
        <a:bodyPr/>
        <a:lstStyle/>
        <a:p>
          <a:pPr marL="144000" indent="-3175" algn="l" rtl="0" eaLnBrk="0" fontAlgn="auto" hangingPunct="0">
            <a:spcBef>
              <a:spcPts val="0"/>
            </a:spcBef>
            <a:spcAft>
              <a:spcPts val="0"/>
            </a:spcAft>
            <a:tabLst>
              <a:tab pos="323850" algn="l"/>
              <a:tab pos="447675" algn="l"/>
            </a:tabLst>
            <a:defRPr/>
          </a:pPr>
          <a:r>
            <a:rPr lang="ru-RU" sz="1600" b="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Получение информации в любом разрезе о работе данного ЛПУ</a:t>
          </a:r>
          <a:endParaRPr lang="ru-RU" sz="1600" b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6FC100A-21DF-4409-B9F0-CEC61FDE62F1}" type="parTrans" cxnId="{134055AA-796B-4CA4-A2DA-71804CFE5AAF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61A1432-7B9F-4C8B-8AE3-A503924F2488}" type="sibTrans" cxnId="{134055AA-796B-4CA4-A2DA-71804CFE5AAF}">
      <dgm:prSet/>
      <dgm:spPr/>
      <dgm:t>
        <a:bodyPr/>
        <a:lstStyle/>
        <a:p>
          <a:endParaRPr lang="ru-RU"/>
        </a:p>
      </dgm:t>
    </dgm:pt>
    <dgm:pt modelId="{77491F65-F6F8-4452-8CA8-57F230867F91}">
      <dgm:prSet phldrT="[Текст]" custT="1"/>
      <dgm:spPr>
        <a:solidFill>
          <a:srgbClr val="ED6FB7"/>
        </a:solidFill>
      </dgm:spPr>
      <dgm:t>
        <a:bodyPr/>
        <a:lstStyle/>
        <a:p>
          <a:pPr marL="144000" algn="l" rtl="0" eaLnBrk="0" fontAlgn="auto" hangingPunct="0">
            <a:spcBef>
              <a:spcPts val="0"/>
            </a:spcBef>
            <a:spcAft>
              <a:spcPts val="0"/>
            </a:spcAft>
            <a:tabLst>
              <a:tab pos="447675" algn="l"/>
            </a:tabLst>
            <a:defRPr/>
          </a:pPr>
          <a:r>
            <a:rPr lang="ru-RU" sz="1600" b="0" kern="1200" dirty="0" smtClean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rPr>
            <a:t>Визуализация (построение диаграмм, графиков)</a:t>
          </a:r>
          <a:endParaRPr lang="ru-RU" sz="1600" b="0" kern="1200" dirty="0">
            <a:solidFill>
              <a:schemeClr val="bg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81E575AF-8296-4F59-B2D0-DFAEF45F6B13}" type="parTrans" cxnId="{C961C0B9-F0AB-4841-9EB1-2D9E5A08EF21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4C31594-B478-4E95-9138-9DB63BA552E6}" type="sibTrans" cxnId="{C961C0B9-F0AB-4841-9EB1-2D9E5A08EF21}">
      <dgm:prSet/>
      <dgm:spPr/>
      <dgm:t>
        <a:bodyPr/>
        <a:lstStyle/>
        <a:p>
          <a:endParaRPr lang="ru-RU"/>
        </a:p>
      </dgm:t>
    </dgm:pt>
    <dgm:pt modelId="{0D833FCF-367E-4B2E-98CA-89D296082343}" type="pres">
      <dgm:prSet presAssocID="{B1AD477F-DB7F-494E-89C7-4DCED24871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F56923-D78A-4237-9B82-C9A17F9C1BBD}" type="pres">
      <dgm:prSet presAssocID="{831E1C75-7A1F-4EF2-8CC3-1870A1361B07}" presName="hierRoot1" presStyleCnt="0">
        <dgm:presLayoutVars>
          <dgm:hierBranch val="init"/>
        </dgm:presLayoutVars>
      </dgm:prSet>
      <dgm:spPr/>
    </dgm:pt>
    <dgm:pt modelId="{EEE288F6-49F6-44E9-B9C7-633F3C1A7B76}" type="pres">
      <dgm:prSet presAssocID="{831E1C75-7A1F-4EF2-8CC3-1870A1361B07}" presName="rootComposite1" presStyleCnt="0"/>
      <dgm:spPr/>
    </dgm:pt>
    <dgm:pt modelId="{FFFCBE94-30F4-475E-88CC-7F216D55DE97}" type="pres">
      <dgm:prSet presAssocID="{831E1C75-7A1F-4EF2-8CC3-1870A1361B07}" presName="rootText1" presStyleLbl="node0" presStyleIdx="0" presStyleCnt="1" custScaleX="115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C4BABD-0B9E-4F7D-8DD6-25E6387EA486}" type="pres">
      <dgm:prSet presAssocID="{831E1C75-7A1F-4EF2-8CC3-1870A1361B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A994E0-498B-4256-9608-5829262EE96A}" type="pres">
      <dgm:prSet presAssocID="{831E1C75-7A1F-4EF2-8CC3-1870A1361B07}" presName="hierChild2" presStyleCnt="0"/>
      <dgm:spPr/>
    </dgm:pt>
    <dgm:pt modelId="{1AD1E0C4-1DC1-4ED4-B100-EF60BF807511}" type="pres">
      <dgm:prSet presAssocID="{1CB34B5A-CA5C-4AC6-BC21-36E74613BC6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39F6358-7FA9-49D5-B837-DCD063842F35}" type="pres">
      <dgm:prSet presAssocID="{13063BAD-1E3E-4973-96D3-80CCEEC0CABB}" presName="hierRoot2" presStyleCnt="0">
        <dgm:presLayoutVars>
          <dgm:hierBranch val="init"/>
        </dgm:presLayoutVars>
      </dgm:prSet>
      <dgm:spPr/>
    </dgm:pt>
    <dgm:pt modelId="{061F396E-5B12-44DC-8FFD-1522B60F36E6}" type="pres">
      <dgm:prSet presAssocID="{13063BAD-1E3E-4973-96D3-80CCEEC0CABB}" presName="rootComposite" presStyleCnt="0"/>
      <dgm:spPr/>
    </dgm:pt>
    <dgm:pt modelId="{1AD3FAA1-B3D0-438E-89CC-D24F59EDF741}" type="pres">
      <dgm:prSet presAssocID="{13063BAD-1E3E-4973-96D3-80CCEEC0CABB}" presName="rootText" presStyleLbl="node2" presStyleIdx="0" presStyleCnt="3" custScaleX="113680" custScaleY="114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51C974-3A94-45A1-91E8-7B2746178AB0}" type="pres">
      <dgm:prSet presAssocID="{13063BAD-1E3E-4973-96D3-80CCEEC0CABB}" presName="rootConnector" presStyleLbl="node2" presStyleIdx="0" presStyleCnt="3"/>
      <dgm:spPr/>
      <dgm:t>
        <a:bodyPr/>
        <a:lstStyle/>
        <a:p>
          <a:endParaRPr lang="ru-RU"/>
        </a:p>
      </dgm:t>
    </dgm:pt>
    <dgm:pt modelId="{BA1DC2A1-57CA-4812-8799-DA1BE0BBF339}" type="pres">
      <dgm:prSet presAssocID="{13063BAD-1E3E-4973-96D3-80CCEEC0CABB}" presName="hierChild4" presStyleCnt="0"/>
      <dgm:spPr/>
    </dgm:pt>
    <dgm:pt modelId="{3FB30CC2-E29B-45FC-9C48-6291F9036C9C}" type="pres">
      <dgm:prSet presAssocID="{BB0DBEF5-969F-415C-8857-0A1C70BFF276}" presName="Name37" presStyleLbl="parChTrans1D3" presStyleIdx="0" presStyleCnt="2"/>
      <dgm:spPr/>
      <dgm:t>
        <a:bodyPr/>
        <a:lstStyle/>
        <a:p>
          <a:endParaRPr lang="ru-RU"/>
        </a:p>
      </dgm:t>
    </dgm:pt>
    <dgm:pt modelId="{262D0B53-60CE-4421-B401-AED3D19760DF}" type="pres">
      <dgm:prSet presAssocID="{2C6183D3-B080-4E86-9413-7A11BCE69D74}" presName="hierRoot2" presStyleCnt="0">
        <dgm:presLayoutVars>
          <dgm:hierBranch val="init"/>
        </dgm:presLayoutVars>
      </dgm:prSet>
      <dgm:spPr/>
    </dgm:pt>
    <dgm:pt modelId="{5F4B8A5F-4648-4EDE-904E-44D0463A5517}" type="pres">
      <dgm:prSet presAssocID="{2C6183D3-B080-4E86-9413-7A11BCE69D74}" presName="rootComposite" presStyleCnt="0"/>
      <dgm:spPr/>
    </dgm:pt>
    <dgm:pt modelId="{17A4ED68-3B65-4039-B662-76754589A50F}" type="pres">
      <dgm:prSet presAssocID="{2C6183D3-B080-4E86-9413-7A11BCE69D74}" presName="rootText" presStyleLbl="node3" presStyleIdx="0" presStyleCnt="2" custScaleX="113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D08BC-C135-4E06-B97D-3DB48EBEEAA7}" type="pres">
      <dgm:prSet presAssocID="{2C6183D3-B080-4E86-9413-7A11BCE69D74}" presName="rootConnector" presStyleLbl="node3" presStyleIdx="0" presStyleCnt="2"/>
      <dgm:spPr/>
      <dgm:t>
        <a:bodyPr/>
        <a:lstStyle/>
        <a:p>
          <a:endParaRPr lang="ru-RU"/>
        </a:p>
      </dgm:t>
    </dgm:pt>
    <dgm:pt modelId="{05E27335-AE30-4D30-978F-9005075589C4}" type="pres">
      <dgm:prSet presAssocID="{2C6183D3-B080-4E86-9413-7A11BCE69D74}" presName="hierChild4" presStyleCnt="0"/>
      <dgm:spPr/>
    </dgm:pt>
    <dgm:pt modelId="{351C301B-F4AF-41F8-B4B1-9AA729A6F99A}" type="pres">
      <dgm:prSet presAssocID="{2C6183D3-B080-4E86-9413-7A11BCE69D74}" presName="hierChild5" presStyleCnt="0"/>
      <dgm:spPr/>
    </dgm:pt>
    <dgm:pt modelId="{13B24EB7-884E-432E-B2F9-E39C7B9D0D75}" type="pres">
      <dgm:prSet presAssocID="{13063BAD-1E3E-4973-96D3-80CCEEC0CABB}" presName="hierChild5" presStyleCnt="0"/>
      <dgm:spPr/>
    </dgm:pt>
    <dgm:pt modelId="{1911CB00-12FE-4805-9F3F-2BC130F6EF7E}" type="pres">
      <dgm:prSet presAssocID="{6A9EFFD4-2D94-4CAD-9DCB-C811AA08910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D48A281-1603-46FC-AB43-531A2899C950}" type="pres">
      <dgm:prSet presAssocID="{CF79C088-4D7D-4C6C-805C-28364A0868A7}" presName="hierRoot2" presStyleCnt="0">
        <dgm:presLayoutVars>
          <dgm:hierBranch val="init"/>
        </dgm:presLayoutVars>
      </dgm:prSet>
      <dgm:spPr/>
    </dgm:pt>
    <dgm:pt modelId="{2F8DAED7-9879-46E1-9B00-DB0E8BCA3919}" type="pres">
      <dgm:prSet presAssocID="{CF79C088-4D7D-4C6C-805C-28364A0868A7}" presName="rootComposite" presStyleCnt="0"/>
      <dgm:spPr/>
    </dgm:pt>
    <dgm:pt modelId="{E0F9F831-9AF5-4E09-8F17-CB68B0DCD035}" type="pres">
      <dgm:prSet presAssocID="{CF79C088-4D7D-4C6C-805C-28364A0868A7}" presName="rootText" presStyleLbl="node2" presStyleIdx="1" presStyleCnt="3" custScaleX="111472" custScaleY="114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7B4CB-A73B-424D-872B-7FF383976ECA}" type="pres">
      <dgm:prSet presAssocID="{CF79C088-4D7D-4C6C-805C-28364A0868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159E8CA6-3BAF-42EA-AF65-57C67D217719}" type="pres">
      <dgm:prSet presAssocID="{CF79C088-4D7D-4C6C-805C-28364A0868A7}" presName="hierChild4" presStyleCnt="0"/>
      <dgm:spPr/>
    </dgm:pt>
    <dgm:pt modelId="{5D23D453-9E03-404E-8BF5-1649AFCD86CF}" type="pres">
      <dgm:prSet presAssocID="{CF79C088-4D7D-4C6C-805C-28364A0868A7}" presName="hierChild5" presStyleCnt="0"/>
      <dgm:spPr/>
    </dgm:pt>
    <dgm:pt modelId="{7A5C7CAB-9770-45DD-B7CF-11F8E5BB7802}" type="pres">
      <dgm:prSet presAssocID="{26FC100A-21DF-4409-B9F0-CEC61FDE62F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3847015-F458-48E8-9C9A-9B657029EE15}" type="pres">
      <dgm:prSet presAssocID="{7318C600-4528-4FE3-AF55-B0C619D598F4}" presName="hierRoot2" presStyleCnt="0">
        <dgm:presLayoutVars>
          <dgm:hierBranch val="init"/>
        </dgm:presLayoutVars>
      </dgm:prSet>
      <dgm:spPr/>
    </dgm:pt>
    <dgm:pt modelId="{AAB8690B-609D-413D-9BFF-9728C0398867}" type="pres">
      <dgm:prSet presAssocID="{7318C600-4528-4FE3-AF55-B0C619D598F4}" presName="rootComposite" presStyleCnt="0"/>
      <dgm:spPr/>
    </dgm:pt>
    <dgm:pt modelId="{575AB5C8-5FCE-4A4D-9A11-50351983068B}" type="pres">
      <dgm:prSet presAssocID="{7318C600-4528-4FE3-AF55-B0C619D598F4}" presName="rootText" presStyleLbl="node2" presStyleIdx="2" presStyleCnt="3" custScaleX="115372" custScaleY="112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B275B0-C4F8-4737-A306-A66F9EFED92E}" type="pres">
      <dgm:prSet presAssocID="{7318C600-4528-4FE3-AF55-B0C619D598F4}" presName="rootConnector" presStyleLbl="node2" presStyleIdx="2" presStyleCnt="3"/>
      <dgm:spPr/>
      <dgm:t>
        <a:bodyPr/>
        <a:lstStyle/>
        <a:p>
          <a:endParaRPr lang="ru-RU"/>
        </a:p>
      </dgm:t>
    </dgm:pt>
    <dgm:pt modelId="{F28988E7-4F71-4E0B-A283-9D47DB5417A2}" type="pres">
      <dgm:prSet presAssocID="{7318C600-4528-4FE3-AF55-B0C619D598F4}" presName="hierChild4" presStyleCnt="0"/>
      <dgm:spPr/>
    </dgm:pt>
    <dgm:pt modelId="{50111ADE-2F55-432D-9F43-F4A3DF8B3B90}" type="pres">
      <dgm:prSet presAssocID="{81E575AF-8296-4F59-B2D0-DFAEF45F6B13}" presName="Name37" presStyleLbl="parChTrans1D3" presStyleIdx="1" presStyleCnt="2"/>
      <dgm:spPr/>
      <dgm:t>
        <a:bodyPr/>
        <a:lstStyle/>
        <a:p>
          <a:endParaRPr lang="ru-RU"/>
        </a:p>
      </dgm:t>
    </dgm:pt>
    <dgm:pt modelId="{20F695AF-7C8C-447F-A517-9FFE62A1966F}" type="pres">
      <dgm:prSet presAssocID="{77491F65-F6F8-4452-8CA8-57F230867F91}" presName="hierRoot2" presStyleCnt="0">
        <dgm:presLayoutVars>
          <dgm:hierBranch val="init"/>
        </dgm:presLayoutVars>
      </dgm:prSet>
      <dgm:spPr/>
    </dgm:pt>
    <dgm:pt modelId="{50322747-424F-4D3C-B869-4B014C6EE648}" type="pres">
      <dgm:prSet presAssocID="{77491F65-F6F8-4452-8CA8-57F230867F91}" presName="rootComposite" presStyleCnt="0"/>
      <dgm:spPr/>
    </dgm:pt>
    <dgm:pt modelId="{3F212EDB-A129-4683-A0C4-8B358360BFDD}" type="pres">
      <dgm:prSet presAssocID="{77491F65-F6F8-4452-8CA8-57F230867F91}" presName="rootText" presStyleLbl="node3" presStyleIdx="1" presStyleCnt="2" custLinFactNeighborX="-3045" custLinFactNeighborY="-17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F97C7C-2CBA-4CE2-84A3-F4679F8EE618}" type="pres">
      <dgm:prSet presAssocID="{77491F65-F6F8-4452-8CA8-57F230867F91}" presName="rootConnector" presStyleLbl="node3" presStyleIdx="1" presStyleCnt="2"/>
      <dgm:spPr/>
      <dgm:t>
        <a:bodyPr/>
        <a:lstStyle/>
        <a:p>
          <a:endParaRPr lang="ru-RU"/>
        </a:p>
      </dgm:t>
    </dgm:pt>
    <dgm:pt modelId="{3F868AB0-9653-458F-A053-122A45202A47}" type="pres">
      <dgm:prSet presAssocID="{77491F65-F6F8-4452-8CA8-57F230867F91}" presName="hierChild4" presStyleCnt="0"/>
      <dgm:spPr/>
    </dgm:pt>
    <dgm:pt modelId="{A92CD91C-E8C3-4021-A613-F04DA4E9CE6A}" type="pres">
      <dgm:prSet presAssocID="{77491F65-F6F8-4452-8CA8-57F230867F91}" presName="hierChild5" presStyleCnt="0"/>
      <dgm:spPr/>
    </dgm:pt>
    <dgm:pt modelId="{9057A6B5-DB09-4011-95CF-B67ADE0FAC15}" type="pres">
      <dgm:prSet presAssocID="{7318C600-4528-4FE3-AF55-B0C619D598F4}" presName="hierChild5" presStyleCnt="0"/>
      <dgm:spPr/>
    </dgm:pt>
    <dgm:pt modelId="{AE18E077-FAAC-4B73-A6F3-229F67C150A6}" type="pres">
      <dgm:prSet presAssocID="{831E1C75-7A1F-4EF2-8CC3-1870A1361B07}" presName="hierChild3" presStyleCnt="0"/>
      <dgm:spPr/>
    </dgm:pt>
  </dgm:ptLst>
  <dgm:cxnLst>
    <dgm:cxn modelId="{D020743C-00B7-442F-92D5-DEDB3499CF9F}" type="presOf" srcId="{7318C600-4528-4FE3-AF55-B0C619D598F4}" destId="{EBB275B0-C4F8-4737-A306-A66F9EFED92E}" srcOrd="1" destOrd="0" presId="urn:microsoft.com/office/officeart/2005/8/layout/orgChart1"/>
    <dgm:cxn modelId="{31FE6940-D550-41E9-A758-5AC91CC1B959}" type="presOf" srcId="{831E1C75-7A1F-4EF2-8CC3-1870A1361B07}" destId="{FFFCBE94-30F4-475E-88CC-7F216D55DE97}" srcOrd="0" destOrd="0" presId="urn:microsoft.com/office/officeart/2005/8/layout/orgChart1"/>
    <dgm:cxn modelId="{8D8D3A8D-CB2B-412E-9BFD-C04C0F37D1D7}" type="presOf" srcId="{6A9EFFD4-2D94-4CAD-9DCB-C811AA08910A}" destId="{1911CB00-12FE-4805-9F3F-2BC130F6EF7E}" srcOrd="0" destOrd="0" presId="urn:microsoft.com/office/officeart/2005/8/layout/orgChart1"/>
    <dgm:cxn modelId="{BBE22C48-FAF7-4290-A3BF-A618E0D84D8C}" type="presOf" srcId="{81E575AF-8296-4F59-B2D0-DFAEF45F6B13}" destId="{50111ADE-2F55-432D-9F43-F4A3DF8B3B90}" srcOrd="0" destOrd="0" presId="urn:microsoft.com/office/officeart/2005/8/layout/orgChart1"/>
    <dgm:cxn modelId="{D608F5C8-7848-4BF5-BB2B-06DF8412B1D3}" type="presOf" srcId="{2C6183D3-B080-4E86-9413-7A11BCE69D74}" destId="{179D08BC-C135-4E06-B97D-3DB48EBEEAA7}" srcOrd="1" destOrd="0" presId="urn:microsoft.com/office/officeart/2005/8/layout/orgChart1"/>
    <dgm:cxn modelId="{C961C0B9-F0AB-4841-9EB1-2D9E5A08EF21}" srcId="{7318C600-4528-4FE3-AF55-B0C619D598F4}" destId="{77491F65-F6F8-4452-8CA8-57F230867F91}" srcOrd="0" destOrd="0" parTransId="{81E575AF-8296-4F59-B2D0-DFAEF45F6B13}" sibTransId="{54C31594-B478-4E95-9138-9DB63BA552E6}"/>
    <dgm:cxn modelId="{BD012BD9-84A7-4DA1-A180-A101EC89AC2C}" srcId="{B1AD477F-DB7F-494E-89C7-4DCED2487129}" destId="{831E1C75-7A1F-4EF2-8CC3-1870A1361B07}" srcOrd="0" destOrd="0" parTransId="{2D7BCA49-6305-4BE1-B25F-76F5362B3ECE}" sibTransId="{98D5FCA0-D9DA-427C-B069-0DF52C0ADD96}"/>
    <dgm:cxn modelId="{2AC15AA5-4617-442B-81FB-78E1EBE7F33B}" type="presOf" srcId="{2C6183D3-B080-4E86-9413-7A11BCE69D74}" destId="{17A4ED68-3B65-4039-B662-76754589A50F}" srcOrd="0" destOrd="0" presId="urn:microsoft.com/office/officeart/2005/8/layout/orgChart1"/>
    <dgm:cxn modelId="{F7B728FB-CF9C-4F44-A9AB-AE6F131A4B53}" srcId="{13063BAD-1E3E-4973-96D3-80CCEEC0CABB}" destId="{2C6183D3-B080-4E86-9413-7A11BCE69D74}" srcOrd="0" destOrd="0" parTransId="{BB0DBEF5-969F-415C-8857-0A1C70BFF276}" sibTransId="{1CCA48DD-F9CF-49B2-83F7-7331EABCF072}"/>
    <dgm:cxn modelId="{8E697F0A-9566-4DFA-86C3-7421FD5871ED}" type="presOf" srcId="{1CB34B5A-CA5C-4AC6-BC21-36E74613BC6F}" destId="{1AD1E0C4-1DC1-4ED4-B100-EF60BF807511}" srcOrd="0" destOrd="0" presId="urn:microsoft.com/office/officeart/2005/8/layout/orgChart1"/>
    <dgm:cxn modelId="{B836518A-1B65-4C43-8C36-E999A9AB1C8A}" type="presOf" srcId="{B1AD477F-DB7F-494E-89C7-4DCED2487129}" destId="{0D833FCF-367E-4B2E-98CA-89D296082343}" srcOrd="0" destOrd="0" presId="urn:microsoft.com/office/officeart/2005/8/layout/orgChart1"/>
    <dgm:cxn modelId="{1588CEF5-7813-4E30-85E1-BB18AD08EEA2}" type="presOf" srcId="{CF79C088-4D7D-4C6C-805C-28364A0868A7}" destId="{E0F9F831-9AF5-4E09-8F17-CB68B0DCD035}" srcOrd="0" destOrd="0" presId="urn:microsoft.com/office/officeart/2005/8/layout/orgChart1"/>
    <dgm:cxn modelId="{E67791C9-C8A3-4E98-BE66-657A903F2456}" type="presOf" srcId="{7318C600-4528-4FE3-AF55-B0C619D598F4}" destId="{575AB5C8-5FCE-4A4D-9A11-50351983068B}" srcOrd="0" destOrd="0" presId="urn:microsoft.com/office/officeart/2005/8/layout/orgChart1"/>
    <dgm:cxn modelId="{7FDABAA1-D2A6-4658-BC94-530260B386DA}" type="presOf" srcId="{26FC100A-21DF-4409-B9F0-CEC61FDE62F1}" destId="{7A5C7CAB-9770-45DD-B7CF-11F8E5BB7802}" srcOrd="0" destOrd="0" presId="urn:microsoft.com/office/officeart/2005/8/layout/orgChart1"/>
    <dgm:cxn modelId="{F6767221-D91A-458A-B4A3-4B01E2FE8661}" type="presOf" srcId="{13063BAD-1E3E-4973-96D3-80CCEEC0CABB}" destId="{2A51C974-3A94-45A1-91E8-7B2746178AB0}" srcOrd="1" destOrd="0" presId="urn:microsoft.com/office/officeart/2005/8/layout/orgChart1"/>
    <dgm:cxn modelId="{67AFD62F-F166-42FB-904C-3F5C36C0F06E}" type="presOf" srcId="{CF79C088-4D7D-4C6C-805C-28364A0868A7}" destId="{DBC7B4CB-A73B-424D-872B-7FF383976ECA}" srcOrd="1" destOrd="0" presId="urn:microsoft.com/office/officeart/2005/8/layout/orgChart1"/>
    <dgm:cxn modelId="{63618E34-93AE-4734-BE2E-06824E6F7515}" type="presOf" srcId="{831E1C75-7A1F-4EF2-8CC3-1870A1361B07}" destId="{7FC4BABD-0B9E-4F7D-8DD6-25E6387EA486}" srcOrd="1" destOrd="0" presId="urn:microsoft.com/office/officeart/2005/8/layout/orgChart1"/>
    <dgm:cxn modelId="{C4B3C5E6-F245-4FC6-A83E-5C97E5EC2E36}" type="presOf" srcId="{77491F65-F6F8-4452-8CA8-57F230867F91}" destId="{3F212EDB-A129-4683-A0C4-8B358360BFDD}" srcOrd="0" destOrd="0" presId="urn:microsoft.com/office/officeart/2005/8/layout/orgChart1"/>
    <dgm:cxn modelId="{E21DDF21-1E52-4C47-80B0-087ADF5B8F58}" srcId="{831E1C75-7A1F-4EF2-8CC3-1870A1361B07}" destId="{CF79C088-4D7D-4C6C-805C-28364A0868A7}" srcOrd="1" destOrd="0" parTransId="{6A9EFFD4-2D94-4CAD-9DCB-C811AA08910A}" sibTransId="{A07E966C-4BC2-4773-B2D9-77492F874950}"/>
    <dgm:cxn modelId="{134055AA-796B-4CA4-A2DA-71804CFE5AAF}" srcId="{831E1C75-7A1F-4EF2-8CC3-1870A1361B07}" destId="{7318C600-4528-4FE3-AF55-B0C619D598F4}" srcOrd="2" destOrd="0" parTransId="{26FC100A-21DF-4409-B9F0-CEC61FDE62F1}" sibTransId="{461A1432-7B9F-4C8B-8AE3-A503924F2488}"/>
    <dgm:cxn modelId="{2CC0CD91-6DBF-4072-9384-91395B170FE6}" type="presOf" srcId="{13063BAD-1E3E-4973-96D3-80CCEEC0CABB}" destId="{1AD3FAA1-B3D0-438E-89CC-D24F59EDF741}" srcOrd="0" destOrd="0" presId="urn:microsoft.com/office/officeart/2005/8/layout/orgChart1"/>
    <dgm:cxn modelId="{83CE660A-CFE9-4A0C-9CE9-847A20523051}" type="presOf" srcId="{77491F65-F6F8-4452-8CA8-57F230867F91}" destId="{B0F97C7C-2CBA-4CE2-84A3-F4679F8EE618}" srcOrd="1" destOrd="0" presId="urn:microsoft.com/office/officeart/2005/8/layout/orgChart1"/>
    <dgm:cxn modelId="{C5DF19DE-30C6-48CF-8DBF-207FC0D849E9}" type="presOf" srcId="{BB0DBEF5-969F-415C-8857-0A1C70BFF276}" destId="{3FB30CC2-E29B-45FC-9C48-6291F9036C9C}" srcOrd="0" destOrd="0" presId="urn:microsoft.com/office/officeart/2005/8/layout/orgChart1"/>
    <dgm:cxn modelId="{C6FF726E-7999-438F-9EA0-225004C4BD7B}" srcId="{831E1C75-7A1F-4EF2-8CC3-1870A1361B07}" destId="{13063BAD-1E3E-4973-96D3-80CCEEC0CABB}" srcOrd="0" destOrd="0" parTransId="{1CB34B5A-CA5C-4AC6-BC21-36E74613BC6F}" sibTransId="{184F026C-ED65-43E7-AC5D-FD599BEE8354}"/>
    <dgm:cxn modelId="{44F91887-4963-4A49-A95C-847120F0C9AA}" type="presParOf" srcId="{0D833FCF-367E-4B2E-98CA-89D296082343}" destId="{F2F56923-D78A-4237-9B82-C9A17F9C1BBD}" srcOrd="0" destOrd="0" presId="urn:microsoft.com/office/officeart/2005/8/layout/orgChart1"/>
    <dgm:cxn modelId="{D3B4AE5B-D483-42CB-88AE-9B2B7C5EC08D}" type="presParOf" srcId="{F2F56923-D78A-4237-9B82-C9A17F9C1BBD}" destId="{EEE288F6-49F6-44E9-B9C7-633F3C1A7B76}" srcOrd="0" destOrd="0" presId="urn:microsoft.com/office/officeart/2005/8/layout/orgChart1"/>
    <dgm:cxn modelId="{EFD9EA41-F388-479D-A3F8-D384604CDBA9}" type="presParOf" srcId="{EEE288F6-49F6-44E9-B9C7-633F3C1A7B76}" destId="{FFFCBE94-30F4-475E-88CC-7F216D55DE97}" srcOrd="0" destOrd="0" presId="urn:microsoft.com/office/officeart/2005/8/layout/orgChart1"/>
    <dgm:cxn modelId="{CDCBA41E-6F5D-4838-B36E-5DD55234E958}" type="presParOf" srcId="{EEE288F6-49F6-44E9-B9C7-633F3C1A7B76}" destId="{7FC4BABD-0B9E-4F7D-8DD6-25E6387EA486}" srcOrd="1" destOrd="0" presId="urn:microsoft.com/office/officeart/2005/8/layout/orgChart1"/>
    <dgm:cxn modelId="{839FC029-5871-43F8-88A4-6A98B006E7C8}" type="presParOf" srcId="{F2F56923-D78A-4237-9B82-C9A17F9C1BBD}" destId="{FFA994E0-498B-4256-9608-5829262EE96A}" srcOrd="1" destOrd="0" presId="urn:microsoft.com/office/officeart/2005/8/layout/orgChart1"/>
    <dgm:cxn modelId="{FA1CC07E-21D7-4042-BC09-D162FD56EFFB}" type="presParOf" srcId="{FFA994E0-498B-4256-9608-5829262EE96A}" destId="{1AD1E0C4-1DC1-4ED4-B100-EF60BF807511}" srcOrd="0" destOrd="0" presId="urn:microsoft.com/office/officeart/2005/8/layout/orgChart1"/>
    <dgm:cxn modelId="{54F817C7-9441-4981-918E-0DCDE3E43471}" type="presParOf" srcId="{FFA994E0-498B-4256-9608-5829262EE96A}" destId="{C39F6358-7FA9-49D5-B837-DCD063842F35}" srcOrd="1" destOrd="0" presId="urn:microsoft.com/office/officeart/2005/8/layout/orgChart1"/>
    <dgm:cxn modelId="{122431B1-A866-4EC4-8A33-7363505ABA30}" type="presParOf" srcId="{C39F6358-7FA9-49D5-B837-DCD063842F35}" destId="{061F396E-5B12-44DC-8FFD-1522B60F36E6}" srcOrd="0" destOrd="0" presId="urn:microsoft.com/office/officeart/2005/8/layout/orgChart1"/>
    <dgm:cxn modelId="{5B19AFB6-35D9-46F1-96A6-2BDD7ABFAC57}" type="presParOf" srcId="{061F396E-5B12-44DC-8FFD-1522B60F36E6}" destId="{1AD3FAA1-B3D0-438E-89CC-D24F59EDF741}" srcOrd="0" destOrd="0" presId="urn:microsoft.com/office/officeart/2005/8/layout/orgChart1"/>
    <dgm:cxn modelId="{CE0641BE-A757-44D2-8C69-CA1250D3E7C4}" type="presParOf" srcId="{061F396E-5B12-44DC-8FFD-1522B60F36E6}" destId="{2A51C974-3A94-45A1-91E8-7B2746178AB0}" srcOrd="1" destOrd="0" presId="urn:microsoft.com/office/officeart/2005/8/layout/orgChart1"/>
    <dgm:cxn modelId="{B962FFD1-2975-4AC8-A4E8-FD91716BFB4D}" type="presParOf" srcId="{C39F6358-7FA9-49D5-B837-DCD063842F35}" destId="{BA1DC2A1-57CA-4812-8799-DA1BE0BBF339}" srcOrd="1" destOrd="0" presId="urn:microsoft.com/office/officeart/2005/8/layout/orgChart1"/>
    <dgm:cxn modelId="{C70899C2-7222-4E9E-9CF8-A2FD3F775BDD}" type="presParOf" srcId="{BA1DC2A1-57CA-4812-8799-DA1BE0BBF339}" destId="{3FB30CC2-E29B-45FC-9C48-6291F9036C9C}" srcOrd="0" destOrd="0" presId="urn:microsoft.com/office/officeart/2005/8/layout/orgChart1"/>
    <dgm:cxn modelId="{9CA3B454-7EC5-4ADC-A7A8-D2E6C7F1E043}" type="presParOf" srcId="{BA1DC2A1-57CA-4812-8799-DA1BE0BBF339}" destId="{262D0B53-60CE-4421-B401-AED3D19760DF}" srcOrd="1" destOrd="0" presId="urn:microsoft.com/office/officeart/2005/8/layout/orgChart1"/>
    <dgm:cxn modelId="{9E1EC3D1-5E34-492F-838C-290AB4C78A4E}" type="presParOf" srcId="{262D0B53-60CE-4421-B401-AED3D19760DF}" destId="{5F4B8A5F-4648-4EDE-904E-44D0463A5517}" srcOrd="0" destOrd="0" presId="urn:microsoft.com/office/officeart/2005/8/layout/orgChart1"/>
    <dgm:cxn modelId="{5E5692B0-3AB6-4662-846E-C74158A5D1F8}" type="presParOf" srcId="{5F4B8A5F-4648-4EDE-904E-44D0463A5517}" destId="{17A4ED68-3B65-4039-B662-76754589A50F}" srcOrd="0" destOrd="0" presId="urn:microsoft.com/office/officeart/2005/8/layout/orgChart1"/>
    <dgm:cxn modelId="{5DFF2F7D-481F-40C0-ABC4-E9BB75E229DB}" type="presParOf" srcId="{5F4B8A5F-4648-4EDE-904E-44D0463A5517}" destId="{179D08BC-C135-4E06-B97D-3DB48EBEEAA7}" srcOrd="1" destOrd="0" presId="urn:microsoft.com/office/officeart/2005/8/layout/orgChart1"/>
    <dgm:cxn modelId="{93352FA3-CD49-429D-8B41-3DC2DAE1DF2C}" type="presParOf" srcId="{262D0B53-60CE-4421-B401-AED3D19760DF}" destId="{05E27335-AE30-4D30-978F-9005075589C4}" srcOrd="1" destOrd="0" presId="urn:microsoft.com/office/officeart/2005/8/layout/orgChart1"/>
    <dgm:cxn modelId="{361FF67A-C6BB-41B2-A92A-2C0B03F9A909}" type="presParOf" srcId="{262D0B53-60CE-4421-B401-AED3D19760DF}" destId="{351C301B-F4AF-41F8-B4B1-9AA729A6F99A}" srcOrd="2" destOrd="0" presId="urn:microsoft.com/office/officeart/2005/8/layout/orgChart1"/>
    <dgm:cxn modelId="{C7BB8558-74FC-461D-8775-B525DFF016A6}" type="presParOf" srcId="{C39F6358-7FA9-49D5-B837-DCD063842F35}" destId="{13B24EB7-884E-432E-B2F9-E39C7B9D0D75}" srcOrd="2" destOrd="0" presId="urn:microsoft.com/office/officeart/2005/8/layout/orgChart1"/>
    <dgm:cxn modelId="{03B8A92F-7AC1-423F-B5F5-04268D7F5426}" type="presParOf" srcId="{FFA994E0-498B-4256-9608-5829262EE96A}" destId="{1911CB00-12FE-4805-9F3F-2BC130F6EF7E}" srcOrd="2" destOrd="0" presId="urn:microsoft.com/office/officeart/2005/8/layout/orgChart1"/>
    <dgm:cxn modelId="{660BA0D8-609D-425F-89C6-036283B36819}" type="presParOf" srcId="{FFA994E0-498B-4256-9608-5829262EE96A}" destId="{6D48A281-1603-46FC-AB43-531A2899C950}" srcOrd="3" destOrd="0" presId="urn:microsoft.com/office/officeart/2005/8/layout/orgChart1"/>
    <dgm:cxn modelId="{9FE6A183-028E-4808-A6B1-05F21BB40D4A}" type="presParOf" srcId="{6D48A281-1603-46FC-AB43-531A2899C950}" destId="{2F8DAED7-9879-46E1-9B00-DB0E8BCA3919}" srcOrd="0" destOrd="0" presId="urn:microsoft.com/office/officeart/2005/8/layout/orgChart1"/>
    <dgm:cxn modelId="{24572357-C3A6-45BE-AD25-5A5BB32D8AD2}" type="presParOf" srcId="{2F8DAED7-9879-46E1-9B00-DB0E8BCA3919}" destId="{E0F9F831-9AF5-4E09-8F17-CB68B0DCD035}" srcOrd="0" destOrd="0" presId="urn:microsoft.com/office/officeart/2005/8/layout/orgChart1"/>
    <dgm:cxn modelId="{FCA110CD-9E55-4B46-8B8B-9ED83002DB18}" type="presParOf" srcId="{2F8DAED7-9879-46E1-9B00-DB0E8BCA3919}" destId="{DBC7B4CB-A73B-424D-872B-7FF383976ECA}" srcOrd="1" destOrd="0" presId="urn:microsoft.com/office/officeart/2005/8/layout/orgChart1"/>
    <dgm:cxn modelId="{DD7F5F99-AFD2-4521-9470-AF7B66BF3EBB}" type="presParOf" srcId="{6D48A281-1603-46FC-AB43-531A2899C950}" destId="{159E8CA6-3BAF-42EA-AF65-57C67D217719}" srcOrd="1" destOrd="0" presId="urn:microsoft.com/office/officeart/2005/8/layout/orgChart1"/>
    <dgm:cxn modelId="{E308F44C-69E6-4B31-A605-3482A1B16FA1}" type="presParOf" srcId="{6D48A281-1603-46FC-AB43-531A2899C950}" destId="{5D23D453-9E03-404E-8BF5-1649AFCD86CF}" srcOrd="2" destOrd="0" presId="urn:microsoft.com/office/officeart/2005/8/layout/orgChart1"/>
    <dgm:cxn modelId="{3E2BC0CE-C959-4B0B-B57D-9B855AAEA164}" type="presParOf" srcId="{FFA994E0-498B-4256-9608-5829262EE96A}" destId="{7A5C7CAB-9770-45DD-B7CF-11F8E5BB7802}" srcOrd="4" destOrd="0" presId="urn:microsoft.com/office/officeart/2005/8/layout/orgChart1"/>
    <dgm:cxn modelId="{9DD88C4F-E92C-46B2-ACB9-42B2776C1E80}" type="presParOf" srcId="{FFA994E0-498B-4256-9608-5829262EE96A}" destId="{33847015-F458-48E8-9C9A-9B657029EE15}" srcOrd="5" destOrd="0" presId="urn:microsoft.com/office/officeart/2005/8/layout/orgChart1"/>
    <dgm:cxn modelId="{C47F943E-72D7-4384-91F7-80865A8A6A73}" type="presParOf" srcId="{33847015-F458-48E8-9C9A-9B657029EE15}" destId="{AAB8690B-609D-413D-9BFF-9728C0398867}" srcOrd="0" destOrd="0" presId="urn:microsoft.com/office/officeart/2005/8/layout/orgChart1"/>
    <dgm:cxn modelId="{4287A0E9-FF1D-46C8-B572-CF9427A87416}" type="presParOf" srcId="{AAB8690B-609D-413D-9BFF-9728C0398867}" destId="{575AB5C8-5FCE-4A4D-9A11-50351983068B}" srcOrd="0" destOrd="0" presId="urn:microsoft.com/office/officeart/2005/8/layout/orgChart1"/>
    <dgm:cxn modelId="{B0487B3A-FFE2-43CF-AD4F-C64016402C77}" type="presParOf" srcId="{AAB8690B-609D-413D-9BFF-9728C0398867}" destId="{EBB275B0-C4F8-4737-A306-A66F9EFED92E}" srcOrd="1" destOrd="0" presId="urn:microsoft.com/office/officeart/2005/8/layout/orgChart1"/>
    <dgm:cxn modelId="{93E148F1-8391-44BA-BF4A-C942561CE4EE}" type="presParOf" srcId="{33847015-F458-48E8-9C9A-9B657029EE15}" destId="{F28988E7-4F71-4E0B-A283-9D47DB5417A2}" srcOrd="1" destOrd="0" presId="urn:microsoft.com/office/officeart/2005/8/layout/orgChart1"/>
    <dgm:cxn modelId="{267D94B8-DDD3-4F4C-9E65-47B4FF36723F}" type="presParOf" srcId="{F28988E7-4F71-4E0B-A283-9D47DB5417A2}" destId="{50111ADE-2F55-432D-9F43-F4A3DF8B3B90}" srcOrd="0" destOrd="0" presId="urn:microsoft.com/office/officeart/2005/8/layout/orgChart1"/>
    <dgm:cxn modelId="{40893A33-C2CB-4287-87C4-2DDA9BF81ED9}" type="presParOf" srcId="{F28988E7-4F71-4E0B-A283-9D47DB5417A2}" destId="{20F695AF-7C8C-447F-A517-9FFE62A1966F}" srcOrd="1" destOrd="0" presId="urn:microsoft.com/office/officeart/2005/8/layout/orgChart1"/>
    <dgm:cxn modelId="{DDFFB8C4-96BF-4322-8ED3-8A719AC2E936}" type="presParOf" srcId="{20F695AF-7C8C-447F-A517-9FFE62A1966F}" destId="{50322747-424F-4D3C-B869-4B014C6EE648}" srcOrd="0" destOrd="0" presId="urn:microsoft.com/office/officeart/2005/8/layout/orgChart1"/>
    <dgm:cxn modelId="{0E0DA214-D9D0-4B16-A7F0-E14EA94BB7D6}" type="presParOf" srcId="{50322747-424F-4D3C-B869-4B014C6EE648}" destId="{3F212EDB-A129-4683-A0C4-8B358360BFDD}" srcOrd="0" destOrd="0" presId="urn:microsoft.com/office/officeart/2005/8/layout/orgChart1"/>
    <dgm:cxn modelId="{10F39437-2BC1-4E10-B048-637A9A0B8584}" type="presParOf" srcId="{50322747-424F-4D3C-B869-4B014C6EE648}" destId="{B0F97C7C-2CBA-4CE2-84A3-F4679F8EE618}" srcOrd="1" destOrd="0" presId="urn:microsoft.com/office/officeart/2005/8/layout/orgChart1"/>
    <dgm:cxn modelId="{7FC1DFE4-89E7-436B-940B-93F4E75CAAC9}" type="presParOf" srcId="{20F695AF-7C8C-447F-A517-9FFE62A1966F}" destId="{3F868AB0-9653-458F-A053-122A45202A47}" srcOrd="1" destOrd="0" presId="urn:microsoft.com/office/officeart/2005/8/layout/orgChart1"/>
    <dgm:cxn modelId="{4811F10B-6EFD-4BC1-A4F9-54424251949D}" type="presParOf" srcId="{20F695AF-7C8C-447F-A517-9FFE62A1966F}" destId="{A92CD91C-E8C3-4021-A613-F04DA4E9CE6A}" srcOrd="2" destOrd="0" presId="urn:microsoft.com/office/officeart/2005/8/layout/orgChart1"/>
    <dgm:cxn modelId="{53BC51F7-2319-43F0-88FA-0DF5523B3E99}" type="presParOf" srcId="{33847015-F458-48E8-9C9A-9B657029EE15}" destId="{9057A6B5-DB09-4011-95CF-B67ADE0FAC15}" srcOrd="2" destOrd="0" presId="urn:microsoft.com/office/officeart/2005/8/layout/orgChart1"/>
    <dgm:cxn modelId="{74CCA307-5A6C-4867-91E2-BBAA8A12D92A}" type="presParOf" srcId="{F2F56923-D78A-4237-9B82-C9A17F9C1BBD}" destId="{AE18E077-FAAC-4B73-A6F3-229F67C150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11ADE-2F55-432D-9F43-F4A3DF8B3B90}">
      <dsp:nvSpPr>
        <dsp:cNvPr id="0" name=""/>
        <dsp:cNvSpPr/>
      </dsp:nvSpPr>
      <dsp:spPr>
        <a:xfrm>
          <a:off x="5730477" y="3566999"/>
          <a:ext cx="293112" cy="927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248"/>
              </a:lnTo>
              <a:lnTo>
                <a:pt x="293112" y="927248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C7CAB-9770-45DD-B7CF-11F8E5BB7802}">
      <dsp:nvSpPr>
        <dsp:cNvPr id="0" name=""/>
        <dsp:cNvSpPr/>
      </dsp:nvSpPr>
      <dsp:spPr>
        <a:xfrm>
          <a:off x="3933526" y="1982741"/>
          <a:ext cx="2745479" cy="43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13"/>
              </a:lnTo>
              <a:lnTo>
                <a:pt x="2745479" y="215813"/>
              </a:lnTo>
              <a:lnTo>
                <a:pt x="2745479" y="431627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1CB00-12FE-4805-9F3F-2BC130F6EF7E}">
      <dsp:nvSpPr>
        <dsp:cNvPr id="0" name=""/>
        <dsp:cNvSpPr/>
      </dsp:nvSpPr>
      <dsp:spPr>
        <a:xfrm>
          <a:off x="3870418" y="1982741"/>
          <a:ext cx="91440" cy="431627"/>
        </a:xfrm>
        <a:custGeom>
          <a:avLst/>
          <a:gdLst/>
          <a:ahLst/>
          <a:cxnLst/>
          <a:rect l="0" t="0" r="0" b="0"/>
          <a:pathLst>
            <a:path>
              <a:moveTo>
                <a:pt x="63108" y="0"/>
              </a:moveTo>
              <a:lnTo>
                <a:pt x="63108" y="215813"/>
              </a:lnTo>
              <a:lnTo>
                <a:pt x="45720" y="215813"/>
              </a:lnTo>
              <a:lnTo>
                <a:pt x="45720" y="431627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30CC2-E29B-45FC-9C48-6291F9036C9C}">
      <dsp:nvSpPr>
        <dsp:cNvPr id="0" name=""/>
        <dsp:cNvSpPr/>
      </dsp:nvSpPr>
      <dsp:spPr>
        <a:xfrm>
          <a:off x="236041" y="3586422"/>
          <a:ext cx="350481" cy="945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469"/>
              </a:lnTo>
              <a:lnTo>
                <a:pt x="350481" y="945469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1E0C4-1DC1-4ED4-B100-EF60BF807511}">
      <dsp:nvSpPr>
        <dsp:cNvPr id="0" name=""/>
        <dsp:cNvSpPr/>
      </dsp:nvSpPr>
      <dsp:spPr>
        <a:xfrm>
          <a:off x="1170659" y="1982741"/>
          <a:ext cx="2762867" cy="431627"/>
        </a:xfrm>
        <a:custGeom>
          <a:avLst/>
          <a:gdLst/>
          <a:ahLst/>
          <a:cxnLst/>
          <a:rect l="0" t="0" r="0" b="0"/>
          <a:pathLst>
            <a:path>
              <a:moveTo>
                <a:pt x="2762867" y="0"/>
              </a:moveTo>
              <a:lnTo>
                <a:pt x="2762867" y="215813"/>
              </a:lnTo>
              <a:lnTo>
                <a:pt x="0" y="215813"/>
              </a:lnTo>
              <a:lnTo>
                <a:pt x="0" y="431627"/>
              </a:lnTo>
            </a:path>
          </a:pathLst>
        </a:cu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BE94-30F4-475E-88CC-7F216D55DE97}">
      <dsp:nvSpPr>
        <dsp:cNvPr id="0" name=""/>
        <dsp:cNvSpPr/>
      </dsp:nvSpPr>
      <dsp:spPr>
        <a:xfrm>
          <a:off x="2745318" y="955057"/>
          <a:ext cx="2376417" cy="1027684"/>
        </a:xfrm>
        <a:prstGeom prst="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algn="ctr" defTabSz="889000" rtl="0" eaLnBrk="0" fontAlgn="auto" hangingPunct="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323850" algn="l"/>
              <a:tab pos="447675" algn="l"/>
            </a:tabLst>
            <a:defRPr/>
          </a:pPr>
          <a:r>
            <a:rPr lang="ru-RU" sz="2000" b="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Модуль «Статистика»</a:t>
          </a:r>
          <a:endParaRPr lang="ru-RU" sz="2000" b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45318" y="955057"/>
        <a:ext cx="2376417" cy="1027684"/>
      </dsp:txXfrm>
    </dsp:sp>
    <dsp:sp modelId="{1AD3FAA1-B3D0-438E-89CC-D24F59EDF741}">
      <dsp:nvSpPr>
        <dsp:cNvPr id="0" name=""/>
        <dsp:cNvSpPr/>
      </dsp:nvSpPr>
      <dsp:spPr>
        <a:xfrm>
          <a:off x="2387" y="2414369"/>
          <a:ext cx="2336543" cy="1172053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44000" lvl="0" algn="l" defTabSz="800100" rtl="0" eaLnBrk="0" fontAlgn="auto" hangingPunct="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1800" b="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Мониторинг экономических показателей ЛПУ</a:t>
          </a:r>
          <a:endParaRPr lang="ru-RU" sz="1800" b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87" y="2414369"/>
        <a:ext cx="2336543" cy="1172053"/>
      </dsp:txXfrm>
    </dsp:sp>
    <dsp:sp modelId="{17A4ED68-3B65-4039-B662-76754589A50F}">
      <dsp:nvSpPr>
        <dsp:cNvPr id="0" name=""/>
        <dsp:cNvSpPr/>
      </dsp:nvSpPr>
      <dsp:spPr>
        <a:xfrm>
          <a:off x="586523" y="4018050"/>
          <a:ext cx="2337406" cy="1027684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44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ahoma" pitchFamily="34" charset="0"/>
              <a:cs typeface="Tahoma" pitchFamily="34" charset="0"/>
            </a:rPr>
            <a:t>Анализ востребованности услуг и врачей</a:t>
          </a:r>
          <a:endParaRPr lang="ru-RU" sz="1800" b="0" kern="1200" dirty="0">
            <a:latin typeface="Tahoma" pitchFamily="34" charset="0"/>
            <a:cs typeface="Tahoma" pitchFamily="34" charset="0"/>
          </a:endParaRPr>
        </a:p>
      </dsp:txBody>
      <dsp:txXfrm>
        <a:off x="586523" y="4018050"/>
        <a:ext cx="2337406" cy="1027684"/>
      </dsp:txXfrm>
    </dsp:sp>
    <dsp:sp modelId="{E0F9F831-9AF5-4E09-8F17-CB68B0DCD035}">
      <dsp:nvSpPr>
        <dsp:cNvPr id="0" name=""/>
        <dsp:cNvSpPr/>
      </dsp:nvSpPr>
      <dsp:spPr>
        <a:xfrm>
          <a:off x="2770557" y="2414369"/>
          <a:ext cx="2291160" cy="1172053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44000" lvl="0" algn="l" defTabSz="711200" rtl="0" eaLnBrk="0" fontAlgn="auto" hangingPunct="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1600" b="0" kern="1200" dirty="0" smtClean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rPr>
            <a:t>Выгрузка отчетных форм в установленном формате</a:t>
          </a:r>
          <a:endParaRPr lang="ru-RU" sz="1600" b="0" kern="1200" dirty="0">
            <a:solidFill>
              <a:schemeClr val="bg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2770557" y="2414369"/>
        <a:ext cx="2291160" cy="1172053"/>
      </dsp:txXfrm>
    </dsp:sp>
    <dsp:sp modelId="{575AB5C8-5FCE-4A4D-9A11-50351983068B}">
      <dsp:nvSpPr>
        <dsp:cNvPr id="0" name=""/>
        <dsp:cNvSpPr/>
      </dsp:nvSpPr>
      <dsp:spPr>
        <a:xfrm>
          <a:off x="5493345" y="2414369"/>
          <a:ext cx="2371319" cy="1152630"/>
        </a:xfrm>
        <a:prstGeom prst="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44000" lvl="0" indent="-3175" algn="l" defTabSz="711200" rtl="0" eaLnBrk="0" fontAlgn="auto" hangingPunct="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323850" algn="l"/>
              <a:tab pos="447675" algn="l"/>
            </a:tabLst>
            <a:defRPr/>
          </a:pPr>
          <a:r>
            <a:rPr lang="ru-RU" sz="1600" b="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Получение информации в любом разрезе о работе данного ЛПУ</a:t>
          </a:r>
          <a:endParaRPr lang="ru-RU" sz="1600" b="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93345" y="2414369"/>
        <a:ext cx="2371319" cy="1152630"/>
      </dsp:txXfrm>
    </dsp:sp>
    <dsp:sp modelId="{3F212EDB-A129-4683-A0C4-8B358360BFDD}">
      <dsp:nvSpPr>
        <dsp:cNvPr id="0" name=""/>
        <dsp:cNvSpPr/>
      </dsp:nvSpPr>
      <dsp:spPr>
        <a:xfrm>
          <a:off x="6023589" y="3980406"/>
          <a:ext cx="2055368" cy="1027684"/>
        </a:xfrm>
        <a:prstGeom prst="rect">
          <a:avLst/>
        </a:prstGeom>
        <a:solidFill>
          <a:srgbClr val="ED6FB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44000" lvl="0" algn="l" defTabSz="711200" rtl="0" eaLnBrk="0" fontAlgn="auto" hangingPunct="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447675" algn="l"/>
            </a:tabLst>
            <a:defRPr/>
          </a:pPr>
          <a:r>
            <a:rPr lang="ru-RU" sz="1600" b="0" kern="1200" dirty="0" smtClean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rPr>
            <a:t>Визуализация (построение диаграмм, графиков)</a:t>
          </a:r>
          <a:endParaRPr lang="ru-RU" sz="1600" b="0" kern="1200" dirty="0">
            <a:solidFill>
              <a:schemeClr val="bg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6023589" y="3980406"/>
        <a:ext cx="2055368" cy="1027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4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9213" y="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fld id="{B6E0DB88-2922-408C-B605-E9DF0ED0A20C}" type="datetimeFigureOut">
              <a:rPr lang="ru-RU"/>
              <a:pPr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2450"/>
            <a:ext cx="2954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fld id="{F5035F0B-EB2E-4679-A303-7C12C4A9CF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1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43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fld id="{120E9583-9DCF-40BA-9164-66EE36887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72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9380" name="Номер слайда 3"/>
          <p:cNvSpPr txBox="1">
            <a:spLocks noGrp="1"/>
          </p:cNvSpPr>
          <p:nvPr/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>
              <a:spcBef>
                <a:spcPct val="0"/>
              </a:spcBef>
            </a:pPr>
            <a:fld id="{FEA671D8-DB1E-4975-BCDE-50C0409448C5}" type="slidenum">
              <a:rPr lang="ru-RU" sz="1200" b="0">
                <a:latin typeface="Arial" charset="0"/>
              </a:rPr>
              <a:pPr algn="r" defTabSz="915988">
                <a:spcBef>
                  <a:spcPct val="0"/>
                </a:spcBef>
              </a:pPr>
              <a:t>9</a:t>
            </a:fld>
            <a:endParaRPr lang="ru-RU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1428" name="Номер слайда 3"/>
          <p:cNvSpPr txBox="1">
            <a:spLocks noGrp="1"/>
          </p:cNvSpPr>
          <p:nvPr/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>
              <a:spcBef>
                <a:spcPct val="0"/>
              </a:spcBef>
            </a:pPr>
            <a:fld id="{A3604652-1304-4E87-95A4-675CAACA1E4E}" type="slidenum">
              <a:rPr lang="ru-RU" sz="1200" b="0">
                <a:latin typeface="Arial" charset="0"/>
              </a:rPr>
              <a:pPr algn="r" defTabSz="915988">
                <a:spcBef>
                  <a:spcPct val="0"/>
                </a:spcBef>
              </a:pPr>
              <a:t>10</a:t>
            </a:fld>
            <a:endParaRPr lang="ru-RU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1955" name="Заметки 2"/>
          <p:cNvSpPr>
            <a:spLocks noGrp="1"/>
          </p:cNvSpPr>
          <p:nvPr>
            <p:ph type="body" idx="1"/>
          </p:nvPr>
        </p:nvSpPr>
        <p:spPr>
          <a:xfrm>
            <a:off x="681038" y="4722813"/>
            <a:ext cx="5453062" cy="44735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1956" name="Номер слайда 3"/>
          <p:cNvSpPr txBox="1">
            <a:spLocks noGrp="1"/>
          </p:cNvSpPr>
          <p:nvPr/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>
              <a:spcBef>
                <a:spcPct val="0"/>
              </a:spcBef>
            </a:pPr>
            <a:fld id="{CBAE205D-93C5-466D-920C-44EBD7E8454F}" type="slidenum">
              <a:rPr lang="ru-RU" sz="1200" b="0">
                <a:latin typeface="Arial" charset="0"/>
                <a:cs typeface="Arial" charset="0"/>
              </a:rPr>
              <a:pPr algn="r" defTabSz="915988">
                <a:spcBef>
                  <a:spcPct val="0"/>
                </a:spcBef>
              </a:pPr>
              <a:t>17</a:t>
            </a:fld>
            <a:endParaRPr lang="ru-RU" sz="12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4196" name="Номер слайда 3"/>
          <p:cNvSpPr txBox="1">
            <a:spLocks noGrp="1"/>
          </p:cNvSpPr>
          <p:nvPr/>
        </p:nvSpPr>
        <p:spPr bwMode="auto">
          <a:xfrm>
            <a:off x="3859214" y="9442451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>
              <a:spcBef>
                <a:spcPct val="0"/>
              </a:spcBef>
            </a:pPr>
            <a:fld id="{45B4A14B-D335-492D-8E26-77956B16F3FE}" type="slidenum">
              <a:rPr lang="ru-RU" sz="1200" b="0">
                <a:latin typeface="Arial" charset="0"/>
              </a:rPr>
              <a:pPr algn="r" defTabSz="915988">
                <a:spcBef>
                  <a:spcPct val="0"/>
                </a:spcBef>
              </a:pPr>
              <a:t>18</a:t>
            </a:fld>
            <a:endParaRPr lang="ru-RU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4436" name="Номер слайда 3"/>
          <p:cNvSpPr txBox="1">
            <a:spLocks noGrp="1"/>
          </p:cNvSpPr>
          <p:nvPr/>
        </p:nvSpPr>
        <p:spPr bwMode="auto">
          <a:xfrm>
            <a:off x="3859213" y="9442450"/>
            <a:ext cx="29543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14" tIns="45807" rIns="91614" bIns="45807" anchor="b"/>
          <a:lstStyle/>
          <a:p>
            <a:pPr algn="r" defTabSz="915988">
              <a:spcBef>
                <a:spcPct val="0"/>
              </a:spcBef>
            </a:pPr>
            <a:fld id="{45E91302-92B6-4B19-83E9-A7DC828EF1D5}" type="slidenum">
              <a:rPr lang="ru-RU" sz="1200" b="0">
                <a:latin typeface="Arial" charset="0"/>
              </a:rPr>
              <a:pPr algn="r" defTabSz="915988">
                <a:spcBef>
                  <a:spcPct val="0"/>
                </a:spcBef>
              </a:pPr>
              <a:t>20</a:t>
            </a:fld>
            <a:endParaRPr lang="ru-RU" sz="1200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:\TNC\Ростелеком\PPT Shablon\work\DIMA_ROS_P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357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/>
        </p:nvSpPr>
        <p:spPr>
          <a:xfrm>
            <a:off x="0" y="5373688"/>
            <a:ext cx="2627313" cy="148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4" descr="K:\TNC\Ростелеком\PPT Shablon\work\ROS-logo-diskr-color-goriz-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0"/>
            <a:ext cx="2959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4608512" cy="1152128"/>
          </a:xfrm>
        </p:spPr>
        <p:txBody>
          <a:bodyPr>
            <a:normAutofit/>
          </a:bodyPr>
          <a:lstStyle>
            <a:lvl1pPr algn="l"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340696"/>
            <a:ext cx="460851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22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A46B-F16D-4F23-B422-DAE8C39158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3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15C5-3439-4638-BD2B-BF9777347D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0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608513"/>
          </a:xfrm>
        </p:spPr>
        <p:txBody>
          <a:bodyPr lIns="0" tIns="0" rIns="0" bIns="0">
            <a:normAutofit/>
          </a:bodyPr>
          <a:lstStyle>
            <a:lvl1pPr marL="92075" indent="-92075">
              <a:spcAft>
                <a:spcPts val="600"/>
              </a:spcAft>
              <a:defRPr sz="1300"/>
            </a:lvl1pPr>
            <a:lvl2pPr marL="360363" indent="-92075">
              <a:spcAft>
                <a:spcPts val="600"/>
              </a:spcAft>
              <a:buFont typeface="Arial" pitchFamily="34" charset="0"/>
              <a:buChar char="•"/>
              <a:defRPr sz="1200"/>
            </a:lvl2pPr>
            <a:lvl3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3pPr>
            <a:lvl4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4pPr>
            <a:lvl5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D5D0-9A59-4B2A-8342-A3EB36059E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3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TNC\Ростелеком\PPT Shablon\work\DIMA_ROS_PP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:\TNC\Ростелеком\PPT Shablon\work\ROS-logo-diskr-color-goriz-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0"/>
            <a:ext cx="2959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/>
          <p:nvPr/>
        </p:nvCxnSpPr>
        <p:spPr>
          <a:xfrm>
            <a:off x="1069975" y="6153150"/>
            <a:ext cx="0" cy="4667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/>
        </p:nvSpPr>
        <p:spPr>
          <a:xfrm>
            <a:off x="1309688" y="6237288"/>
            <a:ext cx="1728787" cy="2778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www.rt.ru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204864"/>
            <a:ext cx="3883968" cy="1512169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24" y="3873029"/>
            <a:ext cx="1435696" cy="348059"/>
          </a:xfrm>
          <a:gradFill>
            <a:gsLst>
              <a:gs pos="0">
                <a:srgbClr val="F15A22"/>
              </a:gs>
              <a:gs pos="100000">
                <a:srgbClr val="F99D33"/>
              </a:gs>
            </a:gsLst>
            <a:lin ang="0" scaled="0"/>
          </a:gra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BAEC-B8AB-4897-A96F-F712B04C87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1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0419-20F0-4ECA-ABAA-D27615E9C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3715-5D7C-4DE4-8B57-BD4E395FF4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7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9865-1A25-4F50-A9BF-CFB542470A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7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14F2-6DD2-42C2-88FA-0408D0225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1041-32B1-4766-AE38-704D4C6384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9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0FDB-9A8A-4EB8-9988-71128F842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1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K:\TNC\Ростелеком\PPT Shablon\work\DIMA_ROS_PP-0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0"/>
            <a:ext cx="349726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807561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28775"/>
            <a:ext cx="80756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0" y="6194425"/>
            <a:ext cx="720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AB0471-9C98-492F-8654-2C7538734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069975" y="6153150"/>
            <a:ext cx="0" cy="4667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9688" y="6237288"/>
            <a:ext cx="1728787" cy="2778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www.rt.ru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5" descr="K:\TNC\Ростелеком\PPT Shablon\work\ROS-logo-color-horiz-RU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5721350"/>
            <a:ext cx="24907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268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20725" indent="-1841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41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725" indent="-1841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576" y="1916832"/>
            <a:ext cx="6128990" cy="2304256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97CC"/>
                </a:solidFill>
              </a:rPr>
              <a:t>Региональный сегмент единой государственной информационной системы в сфере здравоохранении Ростовской области</a:t>
            </a:r>
            <a:endParaRPr lang="ru-RU" sz="2000" b="1" dirty="0">
              <a:solidFill>
                <a:srgbClr val="0097CC"/>
              </a:solidFill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843808" y="4940375"/>
            <a:ext cx="4608513" cy="158417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Докладчик: Квач Алина Евгеньевна</a:t>
            </a: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Должность: </a:t>
            </a:r>
            <a:r>
              <a:rPr lang="ru-RU" dirty="0" smtClean="0">
                <a:latin typeface="Arial" charset="0"/>
                <a:cs typeface="Arial" charset="0"/>
              </a:rPr>
              <a:t>Руководитель проектов </a:t>
            </a:r>
            <a:r>
              <a:rPr lang="ru-RU" dirty="0" smtClean="0">
                <a:latin typeface="Arial" charset="0"/>
                <a:cs typeface="Arial" charset="0"/>
              </a:rPr>
              <a:t>«БЦ-Медицина</a:t>
            </a:r>
            <a:r>
              <a:rPr lang="ru-RU" dirty="0" smtClean="0">
                <a:latin typeface="Arial" charset="0"/>
                <a:cs typeface="Arial" charset="0"/>
              </a:rPr>
              <a:t>»</a:t>
            </a: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14340" name="Picture 3" descr="K:\TNC\Ростелеком\PPT Shablon\work\SOCHY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32463"/>
            <a:ext cx="1190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73808" y="5445224"/>
            <a:ext cx="6499557" cy="965850"/>
          </a:xfrm>
          <a:prstGeom prst="roundRect">
            <a:avLst>
              <a:gd name="adj" fmla="val 4300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Электронная карта пациента хранит данные результатов исследований, процедур, операций </a:t>
            </a: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пациентов, а так же информацию получаемую из ИЭМК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680" y="0"/>
            <a:ext cx="9172028" cy="850900"/>
            <a:chOff x="-3" y="0"/>
            <a:chExt cx="9144003" cy="850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15"/>
            <p:cNvGrpSpPr/>
            <p:nvPr/>
          </p:nvGrpSpPr>
          <p:grpSpPr>
            <a:xfrm>
              <a:off x="-3" y="0"/>
              <a:ext cx="9144003" cy="850900"/>
              <a:chOff x="-3" y="0"/>
              <a:chExt cx="9144003" cy="8509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Электронная карта пациента</a:t>
                </a:r>
                <a:b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</a:br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Результаты исследований</a:t>
                </a:r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H="1" flipV="1">
                <a:off x="-3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20" idx="0"/>
            </p:cNvCxnSpPr>
            <p:nvPr/>
          </p:nvCxnSpPr>
          <p:spPr>
            <a:xfrm>
              <a:off x="16425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2" y="1198414"/>
            <a:ext cx="8001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570307" cy="30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201095" cy="16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430135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653136"/>
            <a:ext cx="2088232" cy="17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0" y="778045"/>
            <a:ext cx="4342444" cy="1498827"/>
          </a:xfrm>
          <a:prstGeom prst="roundRect">
            <a:avLst>
              <a:gd name="adj" fmla="val 6135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indent="-352425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При проведении приема врач может ознакомиться с историей заболеваний и исследований пациента, за весь период наблюдения, просмотреть карту прививок, данные о последней флюорографии, просмотреть сопутствующие заболевания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996952"/>
            <a:ext cx="2267744" cy="3396378"/>
          </a:xfrm>
          <a:prstGeom prst="roundRect">
            <a:avLst>
              <a:gd name="adj" fmla="val 6135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indent="-352425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При проведении приема используются предзаполненные шаблоны, для удобства врача у которого больше времени остается на работу с пациентом. Назначения пациенту можно делать на основании медицинских стандартов лечения, заранее готовых шаблонов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0272" y="4437112"/>
            <a:ext cx="1944216" cy="1008112"/>
          </a:xfrm>
          <a:prstGeom prst="roundRect">
            <a:avLst>
              <a:gd name="adj" fmla="val 6135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indent="-352425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Для установки диагноза используется справочник МКБ-10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1" cy="850900"/>
            <a:chOff x="-1" y="0"/>
            <a:chExt cx="9144001" cy="8509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Медицинская информационная система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Прием врача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22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22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0"/>
            <a:ext cx="9180514" cy="850900"/>
            <a:chOff x="-1" y="0"/>
            <a:chExt cx="9152463" cy="8509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34" name="Прямоугольный треугольник 33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Учет листков нетрудоспособности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-1" y="13494"/>
              <a:ext cx="9143999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endCxn id="34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50900"/>
            <a:ext cx="9105798" cy="566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04040" y="901964"/>
            <a:ext cx="3096344" cy="3000821"/>
          </a:xfrm>
          <a:prstGeom prst="rect">
            <a:avLst/>
          </a:prstGeom>
          <a:gradFill>
            <a:gsLst>
              <a:gs pos="1000">
                <a:schemeClr val="accent3"/>
              </a:gs>
              <a:gs pos="9000">
                <a:schemeClr val="accent1">
                  <a:shade val="67500"/>
                  <a:satMod val="115000"/>
                </a:schemeClr>
              </a:gs>
              <a:gs pos="100000">
                <a:schemeClr val="accent3"/>
              </a:gs>
            </a:gsLst>
            <a:lin ang="540000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spc="11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Учет выданных , утерянных , испорченных листков нетрудоспособности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200384" y="1905040"/>
            <a:ext cx="3096344" cy="2769989"/>
          </a:xfrm>
          <a:prstGeom prst="rect">
            <a:avLst/>
          </a:prstGeom>
          <a:gradFill>
            <a:gsLst>
              <a:gs pos="1000">
                <a:schemeClr val="accent3"/>
              </a:gs>
              <a:gs pos="9000">
                <a:schemeClr val="accent1">
                  <a:shade val="67500"/>
                  <a:satMod val="115000"/>
                </a:schemeClr>
              </a:gs>
              <a:gs pos="100000">
                <a:schemeClr val="accent3"/>
              </a:gs>
            </a:gsLst>
            <a:lin ang="540000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Печать  листков нетрудоспособности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3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84" y="2277394"/>
            <a:ext cx="3054160" cy="225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868144" y="2636912"/>
            <a:ext cx="3096344" cy="3785652"/>
          </a:xfrm>
          <a:prstGeom prst="rect">
            <a:avLst/>
          </a:prstGeom>
          <a:gradFill>
            <a:gsLst>
              <a:gs pos="1000">
                <a:schemeClr val="accent3"/>
              </a:gs>
              <a:gs pos="9000">
                <a:schemeClr val="accent1">
                  <a:shade val="67500"/>
                  <a:satMod val="115000"/>
                </a:schemeClr>
              </a:gs>
              <a:gs pos="100000">
                <a:schemeClr val="accent3"/>
              </a:gs>
            </a:gsLst>
            <a:lin ang="540000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i="0" u="none" strike="noStrike" cap="none" spc="13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Формирование</a:t>
            </a:r>
            <a:r>
              <a:rPr kumimoji="0" lang="ru-RU" sz="1300" i="0" u="none" strike="noStrike" cap="none" spc="13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отчетности по листкам нетрудоспособности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>
              <a:latin typeface="Arial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036</a:t>
            </a:r>
            <a:r>
              <a:rPr lang="en-US" sz="1200" dirty="0" smtClean="0">
                <a:latin typeface="Arial" charset="0"/>
              </a:rPr>
              <a:t>/</a:t>
            </a:r>
            <a:r>
              <a:rPr lang="ru-RU" sz="1200" dirty="0" smtClean="0">
                <a:latin typeface="Arial" charset="0"/>
              </a:rPr>
              <a:t>у 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 Книга регистрации листков нетрудоспособности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 smtClean="0">
                <a:latin typeface="Arial" charset="0"/>
              </a:rPr>
              <a:t>16- ВН Сведения о причинах временной нетрудоспособности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ru-RU" sz="1200" dirty="0" smtClean="0">
              <a:latin typeface="Arial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baseline="0" dirty="0" smtClean="0">
                <a:latin typeface="Arial" charset="0"/>
              </a:rPr>
              <a:t>Отчеты</a:t>
            </a:r>
            <a:r>
              <a:rPr lang="ru-RU" sz="1200" dirty="0" smtClean="0">
                <a:latin typeface="Arial" charset="0"/>
              </a:rPr>
              <a:t> по  испорченным бланкам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ru-RU" sz="1200" dirty="0" smtClean="0">
              <a:latin typeface="Arial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baseline="0" dirty="0" smtClean="0">
                <a:latin typeface="Arial" charset="0"/>
              </a:rPr>
              <a:t>Аналитика</a:t>
            </a:r>
            <a:r>
              <a:rPr lang="ru-RU" sz="1200" dirty="0" smtClean="0">
                <a:latin typeface="Arial" charset="0"/>
              </a:rPr>
              <a:t> по случаям временной нетрудоспособности</a:t>
            </a:r>
            <a:endParaRPr kumimoji="0" lang="ru-RU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8" y="1578002"/>
            <a:ext cx="3023272" cy="221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8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812250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7200000" cy="31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11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-12340"/>
            <a:ext cx="9180514" cy="850900"/>
            <a:chOff x="-1" y="0"/>
            <a:chExt cx="9152463" cy="8509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Проведение медосмотров и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профосмотров</a:t>
                </a:r>
                <a:endParaRPr lang="ru-RU" sz="24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-1" y="13494"/>
              <a:ext cx="9143999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22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Скругленный прямоугольник 22"/>
          <p:cNvSpPr/>
          <p:nvPr/>
        </p:nvSpPr>
        <p:spPr>
          <a:xfrm>
            <a:off x="61182" y="3861048"/>
            <a:ext cx="2664296" cy="2494036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ECDDEF"/>
              </a:gs>
              <a:gs pos="100000">
                <a:srgbClr val="DFBDE0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ь"/>
            </a:pPr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Система позволяет </a:t>
            </a:r>
          </a:p>
          <a:p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   проводить</a:t>
            </a:r>
          </a:p>
          <a:p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   медосмотры,</a:t>
            </a:r>
          </a:p>
          <a:p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   </a:t>
            </a:r>
            <a:r>
              <a:rPr lang="ru-RU" sz="1400" b="0" dirty="0" err="1">
                <a:solidFill>
                  <a:schemeClr val="tx1"/>
                </a:solidFill>
                <a:latin typeface="Tahoma" pitchFamily="34" charset="0"/>
              </a:rPr>
              <a:t>профосмотры</a:t>
            </a:r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и</a:t>
            </a:r>
          </a:p>
          <a:p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   диспансерный учет.</a:t>
            </a:r>
          </a:p>
          <a:p>
            <a:endParaRPr lang="ru-RU" sz="1400" b="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Контролировать </a:t>
            </a:r>
          </a:p>
          <a:p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   выполнение</a:t>
            </a:r>
          </a:p>
          <a:p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   договоров</a:t>
            </a:r>
          </a:p>
          <a:p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   с организациями и</a:t>
            </a:r>
          </a:p>
          <a:p>
            <a:r>
              <a:rPr lang="ru-RU" sz="1400" b="0" dirty="0">
                <a:solidFill>
                  <a:schemeClr val="tx1"/>
                </a:solidFill>
                <a:latin typeface="Tahoma" pitchFamily="34" charset="0"/>
              </a:rPr>
              <a:t>    проведение осмотров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60232" y="1556792"/>
            <a:ext cx="2141449" cy="1146501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ACE561"/>
              </a:gs>
              <a:gs pos="100000">
                <a:srgbClr val="8DCD47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36000"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Ведение в системе</a:t>
            </a:r>
          </a:p>
          <a:p>
            <a:pPr marL="36000"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договоров с </a:t>
            </a:r>
          </a:p>
          <a:p>
            <a:pPr marL="36000"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организациями</a:t>
            </a:r>
            <a:endParaRPr lang="ru-RU" sz="16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34885"/>
            <a:ext cx="8568953" cy="1402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569070" cy="1483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46316" y="4689140"/>
            <a:ext cx="4253676" cy="1584176"/>
          </a:xfrm>
          <a:prstGeom prst="roundRect">
            <a:avLst/>
          </a:prstGeom>
          <a:gradFill>
            <a:gsLst>
              <a:gs pos="0">
                <a:srgbClr val="F3A463"/>
              </a:gs>
              <a:gs pos="35000">
                <a:srgbClr val="FABA86"/>
              </a:gs>
              <a:gs pos="100000">
                <a:srgbClr val="FFBF8B"/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marL="36000" indent="-285750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323850" algn="l"/>
                <a:tab pos="447675" algn="l"/>
              </a:tabLst>
            </a:pP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системе хранится дневник забора анализов, журнал исследований, журнал анализов.</a:t>
            </a:r>
          </a:p>
          <a:p>
            <a:pPr marL="36000" indent="-285750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323850" algn="l"/>
                <a:tab pos="447675" algn="l"/>
              </a:tabLst>
            </a:pP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Система ведет учет проведенных исследований.</a:t>
            </a:r>
          </a:p>
        </p:txBody>
      </p:sp>
      <p:pic>
        <p:nvPicPr>
          <p:cNvPr id="479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0852" y="4653136"/>
            <a:ext cx="3952618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0" y="-44108"/>
            <a:ext cx="9180514" cy="850900"/>
            <a:chOff x="-1" y="0"/>
            <a:chExt cx="9152463" cy="8509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Автоматизированное рабочее место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лаборанта</a:t>
                </a:r>
                <a:endParaRPr lang="ru-RU" sz="24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Проведение анализов</a:t>
                </a:r>
              </a:p>
            </p:txBody>
          </p:sp>
          <p:sp>
            <p:nvSpPr>
              <p:cNvPr id="18" name="Прямоугольный треугольник 17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-1" y="13494"/>
              <a:ext cx="9143999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18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20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3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648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15318"/>
            <a:ext cx="5713264" cy="234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13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-44108"/>
            <a:ext cx="9180514" cy="850900"/>
            <a:chOff x="-1" y="0"/>
            <a:chExt cx="9152463" cy="8509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0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Автоматизированное рабочее место врача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Проведение вакцинопрофилактики</a:t>
                </a:r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-1" y="13494"/>
              <a:ext cx="9143999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endCxn id="25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4727087" y="1824361"/>
            <a:ext cx="3816226" cy="709736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позволяет планировать прививки для групп населения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4941168"/>
            <a:ext cx="2664296" cy="1413916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ECDDEF"/>
              </a:gs>
              <a:gs pos="100000">
                <a:srgbClr val="DFBDE0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ь"/>
            </a:pPr>
            <a:r>
              <a:rPr lang="ru-RU" sz="1600" b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В системе хранятся карты прививок</a:t>
            </a:r>
          </a:p>
          <a:p>
            <a:pPr marL="342900" indent="-342900">
              <a:buFont typeface="Wingdings" pitchFamily="2" charset="2"/>
              <a:buChar char="ь"/>
            </a:pPr>
            <a:r>
              <a:rPr lang="ru-RU" sz="1600" b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Система ведет учет</a:t>
            </a:r>
          </a:p>
          <a:p>
            <a:pPr marL="342900" indent="-342900"/>
            <a:r>
              <a:rPr lang="ru-RU" sz="1600" b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     выполненных прививок</a:t>
            </a:r>
          </a:p>
        </p:txBody>
      </p:sp>
    </p:spTree>
    <p:extLst>
      <p:ext uri="{BB962C8B-B14F-4D97-AF65-F5344CB8AC3E}">
        <p14:creationId xmlns:p14="http://schemas.microsoft.com/office/powerpoint/2010/main" val="3791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73161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4500563" y="1412875"/>
          <a:ext cx="3633787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Точечный рисунок" r:id="rId4" imgW="5420482" imgH="6230220" progId="PBrush">
                  <p:embed/>
                </p:oleObj>
              </mc:Choice>
              <mc:Fallback>
                <p:oleObj name="Точечный рисунок" r:id="rId4" imgW="5420482" imgH="623022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412875"/>
                        <a:ext cx="3633787" cy="417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4"/>
          <p:cNvGraphicFramePr>
            <a:graphicFrameLocks noChangeAspect="1"/>
          </p:cNvGraphicFramePr>
          <p:nvPr/>
        </p:nvGraphicFramePr>
        <p:xfrm>
          <a:off x="5364163" y="3068638"/>
          <a:ext cx="3457575" cy="234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Точечный рисунок" r:id="rId6" imgW="6439799" imgH="4361905" progId="PBrush">
                  <p:embed/>
                </p:oleObj>
              </mc:Choice>
              <mc:Fallback>
                <p:oleObj name="Точечный рисунок" r:id="rId6" imgW="6439799" imgH="43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068638"/>
                        <a:ext cx="3457575" cy="234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81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9"/>
          <p:cNvGraphicFramePr>
            <a:graphicFrameLocks noChangeAspect="1"/>
          </p:cNvGraphicFramePr>
          <p:nvPr/>
        </p:nvGraphicFramePr>
        <p:xfrm>
          <a:off x="5364163" y="3068638"/>
          <a:ext cx="3455987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Точечный рисунок" r:id="rId8" imgW="5858693" imgH="2781688" progId="PBrush">
                  <p:embed/>
                </p:oleObj>
              </mc:Choice>
              <mc:Fallback>
                <p:oleObj name="Точечный рисунок" r:id="rId8" imgW="5858693" imgH="27816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068638"/>
                        <a:ext cx="3455987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365104"/>
            <a:ext cx="3024336" cy="204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0"/>
          <p:cNvSpPr>
            <a:spLocks noChangeArrowheads="1"/>
          </p:cNvSpPr>
          <p:nvPr/>
        </p:nvSpPr>
        <p:spPr bwMode="auto">
          <a:xfrm>
            <a:off x="3491881" y="5301208"/>
            <a:ext cx="4464496" cy="1152128"/>
          </a:xfrm>
          <a:prstGeom prst="roundRect">
            <a:avLst>
              <a:gd name="adj" fmla="val 6030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indent="-285750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Специальные формы для ввода данных по проведенным исследованиям</a:t>
            </a:r>
          </a:p>
          <a:p>
            <a:pPr indent="-285750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Возможность прикрепления к формам ввода методик расчета результатов исследования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14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360" y="1489"/>
            <a:ext cx="9180514" cy="850900"/>
            <a:chOff x="-1" y="0"/>
            <a:chExt cx="9152463" cy="8509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0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Модуль Диагностические исследования </a:t>
                </a:r>
                <a:b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</a:br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Проведение исследования. Специальные формы для ввода</a:t>
                </a:r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-1" y="13494"/>
              <a:ext cx="9143999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endCxn id="25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01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21303921"/>
              </p:ext>
            </p:extLst>
          </p:nvPr>
        </p:nvGraphicFramePr>
        <p:xfrm>
          <a:off x="428596" y="571480"/>
          <a:ext cx="814393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6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-28732" y="0"/>
            <a:ext cx="9180514" cy="850900"/>
            <a:chOff x="-1" y="0"/>
            <a:chExt cx="9152463" cy="8509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14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Модуль «Статистика»</a:t>
                </a: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-1" y="13494"/>
              <a:ext cx="9143999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endCxn id="19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4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8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818310" cy="154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8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4218235" cy="28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4653136"/>
            <a:ext cx="4342444" cy="2204864"/>
          </a:xfrm>
          <a:prstGeom prst="roundRect">
            <a:avLst>
              <a:gd name="adj" fmla="val 6135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indent="-352425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Система автоматически генерирует печатные </a:t>
            </a: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формы: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lvl="1" indent="-352425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ь"/>
              <a:defRPr/>
            </a:pP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Заключение врача, выписку из мед карты</a:t>
            </a:r>
          </a:p>
          <a:p>
            <a:pPr marL="0" lvl="1" indent="-352425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ь"/>
              <a:defRPr/>
            </a:pP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Статталон (амбулаторный талон)</a:t>
            </a:r>
          </a:p>
          <a:p>
            <a:pPr marL="0" lvl="1" indent="-352425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ь"/>
              <a:defRPr/>
            </a:pP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Направления на все виды исследований,</a:t>
            </a: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Рецепты</a:t>
            </a:r>
          </a:p>
          <a:p>
            <a:pPr marL="0" lvl="1" indent="-352425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ь"/>
              <a:defRPr/>
            </a:pP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Документы и справки, направление на МСЭ</a:t>
            </a:r>
          </a:p>
          <a:p>
            <a:pPr marL="0" lvl="1" indent="-352425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ь"/>
              <a:defRPr/>
            </a:pP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Направления на госпитализацию </a:t>
            </a:r>
          </a:p>
          <a:p>
            <a:pPr marL="0" lvl="1" indent="-352425" algn="l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ь"/>
              <a:defRPr/>
            </a:pP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318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348880"/>
            <a:ext cx="3165527" cy="42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8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916832"/>
            <a:ext cx="347122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-1" y="0"/>
            <a:ext cx="9144001" cy="850900"/>
            <a:chOff x="-1" y="0"/>
            <a:chExt cx="9144001" cy="8509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Медицинская информационная система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Отчетные формы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Прямоугольный треугольник 18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endCxn id="19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7200000" cy="42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89667"/>
            <a:ext cx="7920000" cy="24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4608512" cy="332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9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18257" y="7686"/>
            <a:ext cx="9180514" cy="850900"/>
            <a:chOff x="-1" y="0"/>
            <a:chExt cx="9152463" cy="850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Выгрузка данных в регулирующие органы,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формирование </a:t>
                </a: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счетов-реестров</a:t>
                </a:r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-1" y="13494"/>
              <a:ext cx="9143999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20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79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92953" y="6510997"/>
            <a:ext cx="4451047" cy="360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91423" tIns="45712" rIns="91423" bIns="45712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200" b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БАРС </a:t>
            </a:r>
            <a:r>
              <a:rPr lang="ru-RU" sz="12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Здравоохранение</a:t>
            </a:r>
            <a:r>
              <a:rPr lang="en-US" sz="12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ru-RU" sz="12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Паспорт ЛПУ</a:t>
            </a:r>
            <a:endParaRPr lang="ru-RU" sz="1200" b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71759"/>
          </a:xfrm>
          <a:prstGeom prst="rect">
            <a:avLst/>
          </a:prstGeom>
          <a:gradFill>
            <a:gsLst>
              <a:gs pos="100000">
                <a:srgbClr val="005EA4"/>
              </a:gs>
              <a:gs pos="48000">
                <a:srgbClr val="2488C6"/>
              </a:gs>
              <a:gs pos="2000">
                <a:srgbClr val="00B0F0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706966"/>
            <a:ext cx="9142657" cy="2880"/>
          </a:xfrm>
          <a:prstGeom prst="line">
            <a:avLst/>
          </a:prstGeom>
          <a:ln w="19050">
            <a:solidFill>
              <a:srgbClr val="329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23038"/>
            <a:ext cx="9142657" cy="144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ый треугольник 10"/>
          <p:cNvSpPr/>
          <p:nvPr/>
        </p:nvSpPr>
        <p:spPr>
          <a:xfrm flipH="1" flipV="1">
            <a:off x="0" y="1"/>
            <a:ext cx="9144000" cy="707666"/>
          </a:xfrm>
          <a:prstGeom prst="rtTriangle">
            <a:avLst/>
          </a:prstGeom>
          <a:gradFill>
            <a:gsLst>
              <a:gs pos="10000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92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18080" y="260648"/>
            <a:ext cx="9144000" cy="384034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Цели внедрения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108546" y="980728"/>
            <a:ext cx="7452000" cy="720000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322" tIns="56661" rIns="113322" bIns="5666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701" eaLnBrk="0" fontAlgn="auto" hangingPunct="0">
              <a:spcBef>
                <a:spcPts val="0"/>
              </a:spcBef>
              <a:spcAft>
                <a:spcPts val="0"/>
              </a:spcAft>
              <a:tabLst>
                <a:tab pos="74701" algn="l"/>
              </a:tabLs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Централизованная База Данных. </a:t>
            </a:r>
          </a:p>
          <a:p>
            <a:pPr marL="74701" eaLnBrk="0" fontAlgn="auto" hangingPunct="0">
              <a:spcBef>
                <a:spcPts val="0"/>
              </a:spcBef>
              <a:spcAft>
                <a:spcPts val="0"/>
              </a:spcAft>
              <a:tabLst>
                <a:tab pos="74701" algn="l"/>
              </a:tabLs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Единое «облачное» информационное поле.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08545" y="4606349"/>
            <a:ext cx="7452000" cy="720000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ECDDEF"/>
              </a:gs>
              <a:gs pos="100000">
                <a:srgbClr val="DFBDE0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322" tIns="56661" rIns="113322" bIns="5666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701" eaLnBrk="0" fontAlgn="auto" hangingPunct="0">
              <a:spcBef>
                <a:spcPts val="0"/>
              </a:spcBef>
              <a:spcAft>
                <a:spcPts val="0"/>
              </a:spcAft>
              <a:tabLst>
                <a:tab pos="74701" algn="l"/>
              </a:tabLst>
              <a:defRPr/>
            </a:pPr>
            <a:r>
              <a:rPr lang="ru-RU" sz="1400" kern="0" dirty="0" smtClean="0">
                <a:solidFill>
                  <a:srgbClr val="262626"/>
                </a:solidFill>
                <a:latin typeface="Tahoma" pitchFamily="32"/>
                <a:cs typeface="Tahoma" pitchFamily="32"/>
              </a:rPr>
              <a:t>Передача данных  и получение данных из/в Федеральный сегмент единого информационного пространства в сфере здравоохранения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108545" y="1864311"/>
            <a:ext cx="7452000" cy="720000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EAEAEA"/>
              </a:gs>
              <a:gs pos="100000">
                <a:srgbClr val="D1D1D1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322" tIns="56661" rIns="113322" bIns="5666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701" eaLnBrk="0" fontAlgn="auto" hangingPunct="0">
              <a:spcBef>
                <a:spcPts val="0"/>
              </a:spcBef>
              <a:spcAft>
                <a:spcPts val="0"/>
              </a:spcAft>
              <a:tabLst>
                <a:tab pos="74701" algn="l"/>
              </a:tabLs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Ведение Единой электронной медицинской карты пациента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108545" y="3697047"/>
            <a:ext cx="7452000" cy="720000"/>
          </a:xfrm>
          <a:prstGeom prst="roundRect">
            <a:avLst>
              <a:gd name="adj" fmla="val 5404"/>
            </a:avLst>
          </a:prstGeom>
          <a:gradFill>
            <a:gsLst>
              <a:gs pos="0">
                <a:srgbClr val="F2F254"/>
              </a:gs>
              <a:gs pos="100000">
                <a:srgbClr val="FFFF8F"/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3322" tIns="56661" rIns="113322" bIns="5666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085" indent="-2767" eaLnBrk="0" fontAlgn="auto" hangingPunct="0">
              <a:spcBef>
                <a:spcPts val="0"/>
              </a:spcBef>
              <a:spcAft>
                <a:spcPts val="0"/>
              </a:spcAft>
              <a:tabLst>
                <a:tab pos="74701" algn="l"/>
                <a:tab pos="282203" algn="l"/>
              </a:tabLst>
              <a:defRPr/>
            </a:pPr>
            <a:r>
              <a:rPr lang="ru-RU" sz="1400" kern="0" dirty="0" smtClean="0">
                <a:solidFill>
                  <a:srgbClr val="262626"/>
                </a:solidFill>
                <a:latin typeface="Tahoma" pitchFamily="32"/>
                <a:cs typeface="Tahoma" pitchFamily="32"/>
              </a:rPr>
              <a:t>Доступность данных о пациенте в режиме он-</a:t>
            </a:r>
            <a:r>
              <a:rPr lang="ru-RU" sz="1400" kern="0" dirty="0" err="1" smtClean="0">
                <a:solidFill>
                  <a:srgbClr val="262626"/>
                </a:solidFill>
                <a:latin typeface="Tahoma" pitchFamily="32"/>
                <a:cs typeface="Tahoma" pitchFamily="32"/>
              </a:rPr>
              <a:t>лайн</a:t>
            </a:r>
            <a:r>
              <a:rPr lang="ru-RU" sz="1400" kern="0" dirty="0" smtClean="0">
                <a:solidFill>
                  <a:srgbClr val="262626"/>
                </a:solidFill>
                <a:latin typeface="Tahoma" pitchFamily="32"/>
                <a:cs typeface="Tahoma" pitchFamily="32"/>
              </a:rPr>
              <a:t> по региональному сегменту. Возможность записи пациентов в другие ЛПУ региона.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08545" y="2777652"/>
            <a:ext cx="7452000" cy="720000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ACE561"/>
              </a:gs>
              <a:gs pos="100000">
                <a:srgbClr val="8DCD47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322" tIns="56661" rIns="113322" bIns="5666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701" eaLnBrk="0" fontAlgn="auto" hangingPunct="0">
              <a:spcBef>
                <a:spcPts val="0"/>
              </a:spcBef>
              <a:spcAft>
                <a:spcPts val="0"/>
              </a:spcAft>
              <a:tabLst>
                <a:tab pos="74701" algn="l"/>
              </a:tabLst>
              <a:defRPr/>
            </a:pPr>
            <a:r>
              <a:rPr lang="ru-RU" sz="1400" kern="0" dirty="0" smtClean="0">
                <a:solidFill>
                  <a:srgbClr val="262626"/>
                </a:solidFill>
                <a:latin typeface="Tahoma" pitchFamily="32"/>
                <a:cs typeface="Tahoma" pitchFamily="32"/>
              </a:rPr>
              <a:t>Увеличение доступности мед. Помощи за счет внедрения интернет записи на прием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4" descr="\\192.168.170.75\Documents\Департамент продаж и маркетинга\Отдел дизайна и рекламы\!!Дизайнерская\ПРЕЗЕНТАЦИИ\шаблон презентации\Иконки в презентации\погода\cl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990" y="1077817"/>
            <a:ext cx="792469" cy="849038"/>
          </a:xfrm>
          <a:prstGeom prst="rect">
            <a:avLst/>
          </a:prstGeom>
          <a:noFill/>
        </p:spPr>
      </p:pic>
      <p:pic>
        <p:nvPicPr>
          <p:cNvPr id="1030" name="Picture 6" descr="\\192.168.170.75\Documents\Департамент продаж и маркетинга\Отдел дизайна и рекламы\!!Дизайнерская\ПРЕЗЕНТАЦИИ\шаблон презентации\Иконки в презентации\IE.VC.Business.Finance.IF\data_refre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62867" y="1926855"/>
            <a:ext cx="609592" cy="644152"/>
          </a:xfrm>
          <a:prstGeom prst="rect">
            <a:avLst/>
          </a:prstGeom>
          <a:noFill/>
        </p:spPr>
      </p:pic>
      <p:pic>
        <p:nvPicPr>
          <p:cNvPr id="4" name="Picture 8" descr="C:\Users\designer\Desktop\Compute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875" y="3494311"/>
            <a:ext cx="864348" cy="926048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1152448" y="5520698"/>
            <a:ext cx="7452000" cy="720000"/>
          </a:xfrm>
          <a:prstGeom prst="roundRect">
            <a:avLst>
              <a:gd name="adj" fmla="val 5404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322" tIns="56661" rIns="113322" bIns="5666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701" eaLnBrk="0" fontAlgn="auto" hangingPunct="0">
              <a:spcBef>
                <a:spcPts val="0"/>
              </a:spcBef>
              <a:spcAft>
                <a:spcPts val="0"/>
              </a:spcAft>
              <a:tabLst>
                <a:tab pos="74701" algn="l"/>
              </a:tabLs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Использование инструмента формирования статистической и аналитической отчетности, сбор реестров пролеченных больных.</a:t>
            </a:r>
          </a:p>
        </p:txBody>
      </p:sp>
    </p:spTree>
    <p:extLst>
      <p:ext uri="{BB962C8B-B14F-4D97-AF65-F5344CB8AC3E}">
        <p14:creationId xmlns:p14="http://schemas.microsoft.com/office/powerpoint/2010/main" val="41558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6" name="Rectangle 11"/>
          <p:cNvSpPr>
            <a:spLocks noChangeArrowheads="1"/>
          </p:cNvSpPr>
          <p:nvPr/>
        </p:nvSpPr>
        <p:spPr bwMode="auto">
          <a:xfrm>
            <a:off x="-180528" y="4077072"/>
            <a:ext cx="46085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ь"/>
            </a:pPr>
            <a:endParaRPr lang="ru-RU" b="0" dirty="0">
              <a:solidFill>
                <a:srgbClr val="404040"/>
              </a:solidFill>
              <a:latin typeface="Tahoma" pitchFamily="34" charset="0"/>
            </a:endParaRPr>
          </a:p>
        </p:txBody>
      </p:sp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5760000" cy="228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3600000" cy="50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17" idx="6"/>
          </p:cNvCxnSpPr>
          <p:nvPr/>
        </p:nvCxnSpPr>
        <p:spPr bwMode="auto">
          <a:xfrm>
            <a:off x="1727576" y="3158952"/>
            <a:ext cx="3708520" cy="1276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00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Овал 16"/>
          <p:cNvSpPr/>
          <p:nvPr/>
        </p:nvSpPr>
        <p:spPr bwMode="auto">
          <a:xfrm>
            <a:off x="755576" y="2996952"/>
            <a:ext cx="972000" cy="324000"/>
          </a:xfrm>
          <a:prstGeom prst="ellipse">
            <a:avLst/>
          </a:prstGeom>
          <a:noFill/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0" y="0"/>
            <a:ext cx="9180514" cy="1124744"/>
            <a:chOff x="-1" y="0"/>
            <a:chExt cx="9152463" cy="8509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19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Проведение </a:t>
                </a:r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исследования. Импорт результатов с диагностического оборудования и печать отчетных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форм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в ЦАМИ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-1" y="13494"/>
              <a:ext cx="9143999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24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utoShape 50"/>
          <p:cNvSpPr>
            <a:spLocks noChangeArrowheads="1"/>
          </p:cNvSpPr>
          <p:nvPr/>
        </p:nvSpPr>
        <p:spPr bwMode="auto">
          <a:xfrm>
            <a:off x="539552" y="4581128"/>
            <a:ext cx="4464496" cy="1512168"/>
          </a:xfrm>
          <a:prstGeom prst="roundRect">
            <a:avLst>
              <a:gd name="adj" fmla="val 6030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ь"/>
            </a:pPr>
            <a:r>
              <a:rPr lang="ru-RU" sz="1600" b="0" dirty="0" smtClean="0">
                <a:solidFill>
                  <a:srgbClr val="404040"/>
                </a:solidFill>
                <a:latin typeface="Tahoma" pitchFamily="34" charset="0"/>
              </a:rPr>
              <a:t>Прикрепление данных полученных с диагностического оборудования к электронной карте пациента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ь"/>
            </a:pPr>
            <a:r>
              <a:rPr lang="ru-RU" sz="1600" b="0" dirty="0" smtClean="0">
                <a:solidFill>
                  <a:srgbClr val="404040"/>
                </a:solidFill>
                <a:latin typeface="Tahoma" pitchFamily="34" charset="0"/>
              </a:rPr>
              <a:t>Печать результатов исследований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ь"/>
            </a:pPr>
            <a:r>
              <a:rPr lang="ru-RU" sz="1600" b="0" dirty="0" smtClean="0">
                <a:solidFill>
                  <a:srgbClr val="404040"/>
                </a:solidFill>
                <a:latin typeface="Tahoma" pitchFamily="34" charset="0"/>
              </a:rPr>
              <a:t>Хранение снимков пациента в общем архиве</a:t>
            </a:r>
            <a:endParaRPr lang="ru-RU" sz="1600" b="0" dirty="0">
              <a:solidFill>
                <a:srgbClr val="40404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20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-108520" y="2492896"/>
            <a:ext cx="9264998" cy="1628710"/>
            <a:chOff x="-1" y="0"/>
            <a:chExt cx="9236688" cy="16287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3914" y="753494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/>
            <p:cNvGrpSpPr/>
            <p:nvPr/>
          </p:nvGrpSpPr>
          <p:grpSpPr>
            <a:xfrm>
              <a:off x="58513" y="777810"/>
              <a:ext cx="9178174" cy="850900"/>
              <a:chOff x="58513" y="777810"/>
              <a:chExt cx="9178174" cy="85090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92687" y="77781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36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Функционал для главного врача</a:t>
                </a:r>
                <a:endParaRPr lang="ru-RU" sz="36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 flipH="1" flipV="1">
                <a:off x="58513" y="77781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-1" y="13494"/>
              <a:ext cx="9143998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endCxn id="31" idx="0"/>
            </p:cNvCxnSpPr>
            <p:nvPr/>
          </p:nvCxnSpPr>
          <p:spPr>
            <a:xfrm>
              <a:off x="74941" y="160439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98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6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3600000" cy="2377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96752"/>
            <a:ext cx="3600000" cy="23086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3685768" cy="23124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20888"/>
            <a:ext cx="1584176" cy="99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645024"/>
            <a:ext cx="3600000" cy="22899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437112"/>
            <a:ext cx="1872208" cy="8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5661248"/>
            <a:ext cx="8568952" cy="792088"/>
          </a:xfrm>
          <a:prstGeom prst="roundRect">
            <a:avLst>
              <a:gd name="adj" fmla="val 6135"/>
            </a:avLst>
          </a:prstGeom>
          <a:gradFill>
            <a:gsLst>
              <a:gs pos="0">
                <a:srgbClr val="F3A463"/>
              </a:gs>
              <a:gs pos="35000">
                <a:srgbClr val="FABA86"/>
              </a:gs>
              <a:gs pos="100000">
                <a:srgbClr val="FFBF8B"/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indent="-144000"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323850" algn="l"/>
                <a:tab pos="447675" algn="l"/>
              </a:tabLst>
              <a:defRPr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предоставляет руководству каждого ЛПУ удобные и эффективные инструменты контроля. На своём мониторе главный врач в любое время может увидеть основные показатели медучреждения: от наличия медикаментов до показателей эффективности работы медперсонала.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1" cy="850900"/>
            <a:chOff x="-1" y="0"/>
            <a:chExt cx="9144001" cy="850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Медицинская информационная система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Монитор главного врача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Прямоугольный треугольник 19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20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12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-14188"/>
            <a:ext cx="9180514" cy="850900"/>
            <a:chOff x="-1" y="0"/>
            <a:chExt cx="9152463" cy="8509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18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Медицинская информационная система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Монитор главного врача</a:t>
                </a:r>
              </a:p>
            </p:txBody>
          </p:sp>
          <p:sp>
            <p:nvSpPr>
              <p:cNvPr id="23" name="Прямоугольный треугольник 22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-1" y="13494"/>
              <a:ext cx="9143998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23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3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7" y="824554"/>
            <a:ext cx="9192181" cy="56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355976" y="2420888"/>
            <a:ext cx="4536504" cy="180474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Статистика по отделению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000" dirty="0" smtClean="0">
                <a:latin typeface="Arial" charset="0"/>
              </a:rPr>
              <a:t>Статистика по планам госпитализации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Статистика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по оперблок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 flipV="1">
            <a:off x="755576" y="1899967"/>
            <a:ext cx="3838675" cy="7752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 flipH="1">
            <a:off x="1979712" y="3140968"/>
            <a:ext cx="2614539" cy="5273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flipH="1">
            <a:off x="1929955" y="3933056"/>
            <a:ext cx="2664296" cy="18339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748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/>
          <p:cNvSpPr>
            <a:spLocks noChangeArrowheads="1"/>
          </p:cNvSpPr>
          <p:nvPr/>
        </p:nvSpPr>
        <p:spPr bwMode="auto">
          <a:xfrm>
            <a:off x="0" y="908720"/>
            <a:ext cx="9144000" cy="432048"/>
          </a:xfrm>
          <a:prstGeom prst="roundRect">
            <a:avLst>
              <a:gd name="adj" fmla="val 1587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indent="-352425" algn="l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«БАРС.Мониторинг-Здравоохранение» «БАРС.Мониторинг-Здравоохранение»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80472" y="1484784"/>
            <a:ext cx="4140000" cy="5040560"/>
          </a:xfrm>
          <a:prstGeom prst="roundRect">
            <a:avLst>
              <a:gd name="adj" fmla="val 3763"/>
            </a:avLst>
          </a:prstGeom>
          <a:gradFill flip="none" rotWithShape="1">
            <a:gsLst>
              <a:gs pos="0">
                <a:srgbClr val="ECDDEF"/>
              </a:gs>
              <a:gs pos="100000">
                <a:srgbClr val="DFBDE0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Соответствие государственным  стандартам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 Системе соблюдены все условия для эффективной реализации любого проекта в сфере здравоохранения (согласно рекомендациям Минздравсоцразвития РФ):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lvl="0"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однократный ввод и многократное использование первичной информации;</a:t>
            </a:r>
          </a:p>
          <a:p>
            <a:pPr lvl="0"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длинный жизненный цикл, позволяющий рассматривать и анализировать деятельность системы здравоохранения на больших временных интервалах;</a:t>
            </a:r>
          </a:p>
          <a:p>
            <a:pPr lvl="0"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использование электронных юридически значимых документов в качестве основного источника первичной информации;</a:t>
            </a:r>
          </a:p>
          <a:p>
            <a:pPr lvl="0"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открытый формат, благодаря которому обеспечивается совместимость информационно-аналитической системы </a:t>
            </a: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«Мониторинг Здравоохранение»</a:t>
            </a:r>
            <a:r>
              <a:rPr lang="en-US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 федеральными программными продуктами;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5725" algn="l"/>
              </a:tabLs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информационная безопасность и защита персональных данных.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монитор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375722" cy="2160000"/>
          </a:xfrm>
          <a:prstGeom prst="rect">
            <a:avLst/>
          </a:prstGeom>
        </p:spPr>
      </p:pic>
      <p:pic>
        <p:nvPicPr>
          <p:cNvPr id="10" name="Рисунок 9" descr="монитор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04864"/>
            <a:ext cx="3375722" cy="2160000"/>
          </a:xfrm>
          <a:prstGeom prst="rect">
            <a:avLst/>
          </a:prstGeom>
        </p:spPr>
      </p:pic>
      <p:pic>
        <p:nvPicPr>
          <p:cNvPr id="11" name="Рисунок 10" descr="монитор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2361600" cy="2160000"/>
          </a:xfrm>
          <a:prstGeom prst="rect">
            <a:avLst/>
          </a:prstGeom>
        </p:spPr>
      </p:pic>
      <p:pic>
        <p:nvPicPr>
          <p:cNvPr id="12" name="Рисунок 11" descr="панель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437112"/>
            <a:ext cx="3375722" cy="2160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1" y="0"/>
            <a:ext cx="9144001" cy="850900"/>
            <a:chOff x="-1" y="0"/>
            <a:chExt cx="9144001" cy="8509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Мониторинговые системы для руководства здравоохранением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Прямоугольный треугольник 22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23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анель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29240"/>
            <a:ext cx="3375721" cy="2160000"/>
          </a:xfrm>
          <a:prstGeom prst="rect">
            <a:avLst/>
          </a:prstGeom>
        </p:spPr>
      </p:pic>
      <p:sp>
        <p:nvSpPr>
          <p:cNvPr id="5" name="Скругленный прямоугольник 8"/>
          <p:cNvSpPr>
            <a:spLocks noChangeArrowheads="1"/>
          </p:cNvSpPr>
          <p:nvPr/>
        </p:nvSpPr>
        <p:spPr bwMode="auto">
          <a:xfrm>
            <a:off x="0" y="908720"/>
            <a:ext cx="9144000" cy="756000"/>
          </a:xfrm>
          <a:prstGeom prst="roundRect">
            <a:avLst>
              <a:gd name="adj" fmla="val 1587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indent="-352425" algn="l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Профессиональным управленцам всех уровней: от главы Министерства (Департамента) здравоохранения субъекта РФ до начальника аналитического отдела, предлагается «Информационная панель руководителя». 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панель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509360"/>
            <a:ext cx="3375722" cy="2160000"/>
          </a:xfrm>
          <a:prstGeom prst="rect">
            <a:avLst/>
          </a:prstGeom>
        </p:spPr>
      </p:pic>
      <p:pic>
        <p:nvPicPr>
          <p:cNvPr id="11" name="Рисунок 10" descr="панель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429240"/>
            <a:ext cx="3375721" cy="2160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1772816"/>
            <a:ext cx="4320000" cy="1800200"/>
          </a:xfrm>
          <a:prstGeom prst="roundRect">
            <a:avLst>
              <a:gd name="adj" fmla="val 3763"/>
            </a:avLst>
          </a:prstGeom>
          <a:gradFill flip="none" rotWithShape="1">
            <a:gsLst>
              <a:gs pos="0">
                <a:srgbClr val="ECDDEF"/>
              </a:gs>
              <a:gs pos="100000">
                <a:srgbClr val="DFBDE0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indent="-352425" algn="l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  <a:defRPr/>
            </a:pP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С помощью «Информационной панели руководителя» вся информация, собранная Системой, представляется на рабочем столе в максимально удобном виде. Благодаря тому, что задействуются колоссальные массивы данных, а также эффективные инструменты анализа и визуализации, информационная панель является поддержкой в принятии управленческих решений.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488" y="1772816"/>
            <a:ext cx="4320000" cy="1800200"/>
          </a:xfrm>
          <a:prstGeom prst="roundRect">
            <a:avLst>
              <a:gd name="adj" fmla="val 3763"/>
            </a:avLst>
          </a:prstGeom>
          <a:gradFill flip="none" rotWithShape="1">
            <a:gsLst>
              <a:gs pos="0">
                <a:srgbClr val="ECDDEF"/>
              </a:gs>
              <a:gs pos="100000">
                <a:srgbClr val="DFBDE0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</a:pPr>
            <a:r>
              <a:rPr lang="x-none" sz="12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Данные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«Информационной панели руководителя» </a:t>
            </a:r>
            <a:r>
              <a:rPr lang="x-none" sz="12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могут </a:t>
            </a:r>
            <a:r>
              <a:rPr lang="x-none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выводиться в разрезе учреждений, временных промежутков, населенных пунктов. Интерфейс настраивается под требования конкретного пользователя. Таким образом этот мобильный инструмент позволяет должностному лицу иметь четкое представление о текущих проблемах и успехах отрасли, а, следовательно, принимать объективные управленческие решения.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панель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509360"/>
            <a:ext cx="3375722" cy="216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0" y="0"/>
            <a:ext cx="9144001" cy="850900"/>
            <a:chOff x="-1" y="0"/>
            <a:chExt cx="9144001" cy="8509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Информационная панель руководителя здравоохранения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24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6511990"/>
            <a:ext cx="9144000" cy="379413"/>
            <a:chOff x="0" y="6511990"/>
            <a:chExt cx="9144000" cy="379413"/>
          </a:xfrm>
        </p:grpSpPr>
        <p:pic>
          <p:nvPicPr>
            <p:cNvPr id="7" name="Picture 2" descr="E:\Tanya\WORK WORK\Презентация\шаблон\2\линия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537942"/>
              <a:ext cx="9144000" cy="32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4134888" y="6511990"/>
              <a:ext cx="5000625" cy="379413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4915" tIns="52458" rIns="104915" bIns="52458" anchor="ctr">
              <a:normAutofit/>
            </a:bodyPr>
            <a:lstStyle/>
            <a:p>
              <a:pPr algn="r" fontAlgn="auto">
                <a:spcAft>
                  <a:spcPts val="0"/>
                </a:spcAft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БАРС </a:t>
              </a:r>
              <a:r>
                <a:rPr lang="en-US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Web-</a:t>
              </a:r>
              <a:r>
                <a:rPr lang="ru-RU" sz="13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Медицинская Информационная Система</a:t>
              </a:r>
              <a:endParaRPr lang="ru-RU" sz="1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0" y="0"/>
            <a:ext cx="9180514" cy="850900"/>
            <a:chOff x="-1" y="0"/>
            <a:chExt cx="9152463" cy="8509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>
              <a:off x="0" y="0"/>
              <a:ext cx="9152461" cy="850900"/>
              <a:chOff x="0" y="0"/>
              <a:chExt cx="9152461" cy="8509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Результат внедрения системы </a:t>
                </a:r>
              </a:p>
              <a:p>
                <a:pPr>
                  <a:spcBef>
                    <a:spcPct val="0"/>
                  </a:spcBef>
                </a:pPr>
                <a:r>
                  <a:rPr lang="ru-RU" sz="24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автоматизации ЛПУ</a:t>
                </a:r>
              </a:p>
            </p:txBody>
          </p:sp>
          <p:sp>
            <p:nvSpPr>
              <p:cNvPr id="18" name="Прямоугольный треугольник 17"/>
              <p:cNvSpPr/>
              <p:nvPr/>
            </p:nvSpPr>
            <p:spPr>
              <a:xfrm flipH="1" flipV="1">
                <a:off x="29086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-1" y="13494"/>
              <a:ext cx="9143998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18" idx="0"/>
            </p:cNvCxnSpPr>
            <p:nvPr/>
          </p:nvCxnSpPr>
          <p:spPr>
            <a:xfrm>
              <a:off x="45514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5654" y="1052736"/>
            <a:ext cx="877481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На 15% повышение  эффективности работы отдела медицинской </a:t>
            </a:r>
            <a:r>
              <a:rPr lang="ru-RU" dirty="0" smtClean="0"/>
              <a:t>статистики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На 10 % снижение  количества  неоплаченных случаев в счетах </a:t>
            </a:r>
            <a:r>
              <a:rPr lang="ru-RU" dirty="0" smtClean="0"/>
              <a:t>реестрах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На 30% снижение времени ожидания приема врача в </a:t>
            </a:r>
            <a:r>
              <a:rPr lang="ru-RU" dirty="0" smtClean="0"/>
              <a:t>поликлинике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Сокращение среднего койко-дня на 10 % 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Снижение необоснованного назначения медикаментов до 70%.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Снижение штрафов при проведении экспертизы качества и медико - экономической экспертизе не менее чем на 10 %. 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Снижение показателя отклонения от  плановых показателей государственного задания по ОМС  до 5 </a:t>
            </a:r>
            <a:r>
              <a:rPr lang="ru-RU" dirty="0" smtClean="0"/>
              <a:t>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Снижение временных издержек  связанных с маршрутизацией пациентов в стационаре на 50 </a:t>
            </a:r>
            <a:r>
              <a:rPr lang="ru-RU" dirty="0" smtClean="0"/>
              <a:t>%.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Сокращение  времени на заполнение врачами первичной мед. документации на 25-30%</a:t>
            </a:r>
            <a:r>
              <a:rPr lang="ru-RU" dirty="0" smtClean="0"/>
              <a:t>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131840" y="3145485"/>
            <a:ext cx="2016224" cy="684076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65618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Схема взаимодействия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по проекту внедрения системы ведения «РС ЕГИСЗ Ростовской области»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085993-BD0C-407B-8998-EE38354CB90D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419872" y="3289501"/>
            <a:ext cx="1872208" cy="432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15A22"/>
              </a:buClr>
              <a:buNone/>
            </a:pPr>
            <a:r>
              <a:rPr lang="ru-RU" sz="1600" dirty="0" smtClean="0">
                <a:latin typeface="Arial" charset="0"/>
                <a:cs typeface="Times New Roman" pitchFamily="18" charset="0"/>
              </a:rPr>
              <a:t>       </a:t>
            </a:r>
            <a:r>
              <a:rPr lang="ru-RU" sz="1600" b="1" dirty="0" err="1" smtClean="0">
                <a:latin typeface="Arial" charset="0"/>
                <a:cs typeface="Times New Roman" pitchFamily="18" charset="0"/>
              </a:rPr>
              <a:t>Ростелеком</a:t>
            </a:r>
            <a:endParaRPr lang="ru-RU" sz="1600" b="1" dirty="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7493"/>
            <a:ext cx="3716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ocuments\Презентации\!!! ШАБЛОНЫ\Иконки в презентации\люди\seller_256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563" y="2238809"/>
            <a:ext cx="648072" cy="648072"/>
          </a:xfrm>
          <a:prstGeom prst="rect">
            <a:avLst/>
          </a:prstGeom>
          <a:noFill/>
        </p:spPr>
      </p:pic>
      <p:pic>
        <p:nvPicPr>
          <p:cNvPr id="20" name="Picture 4" descr="C:\Users\user\Documents\Презентации\!!! ШАБЛОНЫ\Иконки в презентации\люди\secretary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927" y="3353382"/>
            <a:ext cx="720080" cy="72008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-70661" y="426413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Техническая поддержка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426413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Специалисты по внедрению</a:t>
            </a:r>
            <a:endParaRPr lang="ru-RU" sz="1400" dirty="0"/>
          </a:p>
        </p:txBody>
      </p:sp>
      <p:pic>
        <p:nvPicPr>
          <p:cNvPr id="1032" name="Picture 8" descr="C:\Users\user\Documents\Презентации\!!! ШАБЛОНЫ\Иконки в презентации\здания\hous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453790"/>
            <a:ext cx="1259632" cy="125963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859280" y="206953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ЛПУ</a:t>
            </a:r>
            <a:endParaRPr lang="ru-RU" sz="1600" b="1" dirty="0"/>
          </a:p>
        </p:txBody>
      </p:sp>
      <p:pic>
        <p:nvPicPr>
          <p:cNvPr id="1033" name="Picture 9" descr="C:\Users\user\Documents\Презентации\!!! ШАБЛОНЫ\Иконки в презентации\люди\use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4576" y="3471701"/>
            <a:ext cx="720080" cy="720080"/>
          </a:xfrm>
          <a:prstGeom prst="rect">
            <a:avLst/>
          </a:prstGeom>
          <a:noFill/>
        </p:spPr>
      </p:pic>
      <p:pic>
        <p:nvPicPr>
          <p:cNvPr id="36" name="Picture 5" descr="C:\Users\user\Documents\Презентации\!!! ШАБЛОНЫ\Иконки в презентации\люди\seller_256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020" y="1052736"/>
            <a:ext cx="648072" cy="648072"/>
          </a:xfrm>
          <a:prstGeom prst="rect">
            <a:avLst/>
          </a:prstGeom>
          <a:noFill/>
        </p:spPr>
      </p:pic>
      <p:sp>
        <p:nvSpPr>
          <p:cNvPr id="37" name="Двойная стрелка влево/вправо 36"/>
          <p:cNvSpPr/>
          <p:nvPr/>
        </p:nvSpPr>
        <p:spPr>
          <a:xfrm>
            <a:off x="5604285" y="3366790"/>
            <a:ext cx="751481" cy="209821"/>
          </a:xfrm>
          <a:prstGeom prst="leftRightArrow">
            <a:avLst>
              <a:gd name="adj1" fmla="val 52438"/>
              <a:gd name="adj2" fmla="val 50000"/>
            </a:avLst>
          </a:prstGeom>
          <a:gradFill>
            <a:gsLst>
              <a:gs pos="0">
                <a:srgbClr val="59AFD5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2" name="Picture 8" descr="C:\Users\user\Documents\Презентации\!!! ШАБЛОНЫ\Иконки в презентации\здания\hous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092" y="809900"/>
            <a:ext cx="1259632" cy="1259632"/>
          </a:xfrm>
          <a:prstGeom prst="rect">
            <a:avLst/>
          </a:prstGeom>
          <a:noFill/>
        </p:spPr>
      </p:pic>
      <p:pic>
        <p:nvPicPr>
          <p:cNvPr id="30" name="Picture 5" descr="C:\Users\user\Documents\Презентации\!!! ШАБЛОНЫ\Иконки в презентации\люди\seller_256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752" y="2600908"/>
            <a:ext cx="648072" cy="64807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748269" y="3829561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ЛПУ</a:t>
            </a:r>
            <a:endParaRPr lang="ru-RU" sz="1600" dirty="0"/>
          </a:p>
        </p:txBody>
      </p:sp>
      <p:pic>
        <p:nvPicPr>
          <p:cNvPr id="34" name="Picture 8" descr="C:\Users\user\Documents\Презентации\!!! ШАБЛОНЫ\Иконки в презентации\здания\hous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501" y="4028090"/>
            <a:ext cx="1259632" cy="1259632"/>
          </a:xfrm>
          <a:prstGeom prst="rect">
            <a:avLst/>
          </a:prstGeom>
          <a:noFill/>
        </p:spPr>
      </p:pic>
      <p:pic>
        <p:nvPicPr>
          <p:cNvPr id="39" name="Picture 5" descr="C:\Users\user\Documents\Презентации\!!! ШАБЛОНЫ\Иконки в презентации\люди\seller_256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533" y="4295645"/>
            <a:ext cx="648072" cy="64807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859280" y="5347955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ЛПУ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3415" y="28972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Куратор проекта</a:t>
            </a:r>
            <a:endParaRPr lang="ru-RU" sz="1400" dirty="0"/>
          </a:p>
        </p:txBody>
      </p:sp>
      <p:pic>
        <p:nvPicPr>
          <p:cNvPr id="43" name="Picture 5" descr="C:\Users\user\Documents\Презентации\!!! ШАБЛОНЫ\Иконки в презентации\люди\seller_256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916" y="872716"/>
            <a:ext cx="648072" cy="648072"/>
          </a:xfrm>
          <a:prstGeom prst="rect">
            <a:avLst/>
          </a:prstGeom>
          <a:noFill/>
        </p:spPr>
      </p:pic>
      <p:sp>
        <p:nvSpPr>
          <p:cNvPr id="44" name="Скругленный прямоугольник 43"/>
          <p:cNvSpPr/>
          <p:nvPr/>
        </p:nvSpPr>
        <p:spPr>
          <a:xfrm>
            <a:off x="3131840" y="2090492"/>
            <a:ext cx="2016224" cy="684076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Министерство здравоохранения РО</a:t>
            </a:r>
            <a:endParaRPr lang="ru-RU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461683" y="150926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Куратор проекта</a:t>
            </a:r>
            <a:endParaRPr lang="ru-RU" sz="14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31840" y="4496768"/>
            <a:ext cx="2016224" cy="684076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МИАЦ РО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461683" y="616530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Куратор проекта</a:t>
            </a:r>
            <a:endParaRPr lang="ru-RU" sz="1400" dirty="0"/>
          </a:p>
        </p:txBody>
      </p:sp>
      <p:pic>
        <p:nvPicPr>
          <p:cNvPr id="49" name="Picture 5" descr="C:\Users\user\Documents\Презентации\!!! ШАБЛОНЫ\Иконки в презентации\люди\seller_256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464" y="5411377"/>
            <a:ext cx="648072" cy="648072"/>
          </a:xfrm>
          <a:prstGeom prst="rect">
            <a:avLst/>
          </a:prstGeom>
          <a:noFill/>
        </p:spPr>
      </p:pic>
      <p:sp>
        <p:nvSpPr>
          <p:cNvPr id="50" name="Двойная стрелка влево/вправо 49"/>
          <p:cNvSpPr/>
          <p:nvPr/>
        </p:nvSpPr>
        <p:spPr>
          <a:xfrm>
            <a:off x="5604285" y="4733896"/>
            <a:ext cx="751481" cy="209821"/>
          </a:xfrm>
          <a:prstGeom prst="leftRightArrow">
            <a:avLst>
              <a:gd name="adj1" fmla="val 52438"/>
              <a:gd name="adj2" fmla="val 50000"/>
            </a:avLst>
          </a:prstGeom>
          <a:gradFill>
            <a:gsLst>
              <a:gs pos="0">
                <a:srgbClr val="59AFD5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" name="Двойная стрелка влево/вправо 50"/>
          <p:cNvSpPr/>
          <p:nvPr/>
        </p:nvSpPr>
        <p:spPr>
          <a:xfrm>
            <a:off x="5557095" y="2303175"/>
            <a:ext cx="751481" cy="209821"/>
          </a:xfrm>
          <a:prstGeom prst="leftRightArrow">
            <a:avLst>
              <a:gd name="adj1" fmla="val 52438"/>
              <a:gd name="adj2" fmla="val 50000"/>
            </a:avLst>
          </a:prstGeom>
          <a:gradFill>
            <a:gsLst>
              <a:gs pos="0">
                <a:srgbClr val="59AFD5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Этапы проекта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8760" y="1340768"/>
            <a:ext cx="8075240" cy="46085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1 этап: Настройка эталонного ЛПУ на базе ЦГБ Азов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2 этап: Обучение администраторов ЛПУ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3 этап: Перенос настроек 11 ЛПУ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4 этап: Обучение пользователей МИС(1200)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5 этап: запуск ЛПУ в промышленную эксплуатацию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36FC2-8E8F-4CC6-A904-0EC7563D30B8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36FC2-8E8F-4CC6-A904-0EC7563D30B8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827584" y="1916832"/>
            <a:ext cx="3884613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Заголовок 1"/>
          <p:cNvSpPr>
            <a:spLocks noGrp="1"/>
          </p:cNvSpPr>
          <p:nvPr>
            <p:ph type="title"/>
          </p:nvPr>
        </p:nvSpPr>
        <p:spPr>
          <a:xfrm>
            <a:off x="389357" y="55781"/>
            <a:ext cx="8075612" cy="4191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97CC"/>
                </a:solidFill>
                <a:latin typeface="Arial" charset="0"/>
                <a:cs typeface="Arial" charset="0"/>
              </a:rPr>
              <a:t>АРХИТЕКТУРА КОМПЛЕКСНОГО СЕРВИСА</a:t>
            </a:r>
            <a:r>
              <a:rPr lang="ru-RU" b="1" dirty="0" smtClean="0">
                <a:solidFill>
                  <a:srgbClr val="0097CC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rgbClr val="0097CC"/>
                </a:solidFill>
                <a:latin typeface="Arial" charset="0"/>
                <a:cs typeface="Arial" charset="0"/>
              </a:rPr>
            </a:br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1510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107950" y="6232227"/>
            <a:ext cx="7207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B277A5-A9C3-4877-A76C-1FDEF9D4776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1520" y="442466"/>
            <a:ext cx="7056784" cy="2232248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53499"/>
            <a:ext cx="54737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97CC"/>
                </a:solidFill>
                <a:latin typeface="Arial" pitchFamily="34" charset="0"/>
                <a:cs typeface="Arial" pitchFamily="34" charset="0"/>
              </a:rPr>
              <a:t>Федеральный фрагмент ЕГИСЗ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71402" y="803151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Нормативно справочная информация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402" y="1235199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Регистр мед. и фарм.</a:t>
            </a:r>
          </a:p>
          <a:p>
            <a:pPr algn="ctr">
              <a:defRPr/>
            </a:pPr>
            <a:r>
              <a:rPr lang="ru-RU" sz="1000" dirty="0" smtClean="0"/>
              <a:t>персонала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402" y="1667247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Регистр застрахованного населения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71402" y="2099295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Регистр льготников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43610" y="803151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/>
              <a:t>Регистр медикаментов и изделий медицинского назначения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43610" y="1235199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Единая электронная регистратура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43610" y="1667247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Единая электронная медицинская карта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15818" y="1234554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Паспорт ЛПУ, мониторинг</a:t>
            </a:r>
          </a:p>
          <a:p>
            <a:pPr algn="ctr">
              <a:defRPr/>
            </a:pPr>
            <a:r>
              <a:rPr lang="ru-RU" sz="1000" dirty="0" smtClean="0"/>
              <a:t>программы модернизации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5818" y="803151"/>
            <a:ext cx="180020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/>
              <a:t>Мониторинг здравоохранения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2" y="2746722"/>
            <a:ext cx="7056784" cy="3312368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 smtClean="0">
              <a:solidFill>
                <a:schemeClr val="dk1"/>
              </a:solidFill>
            </a:endParaRPr>
          </a:p>
        </p:txBody>
      </p:sp>
      <p:sp>
        <p:nvSpPr>
          <p:cNvPr id="21516" name="TextBox 7"/>
          <p:cNvSpPr txBox="1">
            <a:spLocks noChangeArrowheads="1"/>
          </p:cNvSpPr>
          <p:nvPr/>
        </p:nvSpPr>
        <p:spPr bwMode="auto">
          <a:xfrm>
            <a:off x="1112812" y="2757755"/>
            <a:ext cx="5259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97CC"/>
                </a:solidFill>
              </a:rPr>
              <a:t>Сервисы ЛПУ регионального фрагмента ЕГИСЗ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187624" y="3093670"/>
            <a:ext cx="1800200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ЭМК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187624" y="3453710"/>
            <a:ext cx="1800200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Нормативно справочная информация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23528" y="3885758"/>
            <a:ext cx="172819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Поликлиника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23728" y="3885758"/>
            <a:ext cx="172819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Стационар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23528" y="4245798"/>
            <a:ext cx="172819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Нозологические регистры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3528" y="4605838"/>
            <a:ext cx="172819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Высокотехнологичная помощь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123728" y="4245798"/>
            <a:ext cx="172819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Аптека стационара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123728" y="4605838"/>
            <a:ext cx="172819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Центральный архив медицинских изображений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187624" y="4965878"/>
            <a:ext cx="1800200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Единая электронная регистратура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11960" y="3087124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Администрирование системы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211960" y="3447164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Ситуационный центр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211960" y="3807204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интеграции ПГУ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211960" y="4167244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Call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центр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11960" y="4527284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SMS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уведомлений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211960" y="4887324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консультаций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3087124"/>
            <a:ext cx="1368152" cy="52696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интеграции с федеральным сегментом ЕГИССЗ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652120" y="3663188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интеграции с ТФОМС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652120" y="4023228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интеграции с РИЭП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652120" y="4383268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интеграции с СИА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743308"/>
            <a:ext cx="1368152" cy="3011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интеграции с ДЛО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652120" y="5103347"/>
            <a:ext cx="1368152" cy="4516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Модуль интеграции унаследованными МИС</a:t>
            </a:r>
          </a:p>
        </p:txBody>
      </p:sp>
      <p:pic>
        <p:nvPicPr>
          <p:cNvPr id="21527" name="Рисунок 24" descr="clou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52" y="5267002"/>
            <a:ext cx="10398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45562" y="5576117"/>
            <a:ext cx="82266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МИС</a:t>
            </a:r>
          </a:p>
        </p:txBody>
      </p:sp>
      <p:pic>
        <p:nvPicPr>
          <p:cNvPr id="21529" name="Рисунок 26" descr="clou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996" y="5483026"/>
            <a:ext cx="10398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051546" y="5721076"/>
            <a:ext cx="5902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</a:t>
            </a:r>
          </a:p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Аптека</a:t>
            </a:r>
          </a:p>
        </p:txBody>
      </p:sp>
      <p:pic>
        <p:nvPicPr>
          <p:cNvPr id="21531" name="Рисунок 29" descr="clou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194994"/>
            <a:ext cx="11435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987873" y="5382691"/>
            <a:ext cx="10080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Сервис </a:t>
            </a:r>
          </a:p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Электронная</a:t>
            </a:r>
          </a:p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регистратура</a:t>
            </a:r>
          </a:p>
        </p:txBody>
      </p:sp>
      <p:pic>
        <p:nvPicPr>
          <p:cNvPr id="21533" name="Рисунок 32" descr="clou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11018"/>
            <a:ext cx="11435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140002" y="5598715"/>
            <a:ext cx="10080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Сервис </a:t>
            </a:r>
          </a:p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Аналитики</a:t>
            </a:r>
          </a:p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статистики</a:t>
            </a:r>
          </a:p>
        </p:txBody>
      </p:sp>
      <p:pic>
        <p:nvPicPr>
          <p:cNvPr id="21535" name="Рисунок 35" descr="clou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555034"/>
            <a:ext cx="13514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64088" y="5771058"/>
            <a:ext cx="1224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</a:t>
            </a:r>
          </a:p>
          <a:p>
            <a:pPr>
              <a:defRPr/>
            </a:pP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Интеграции с</a:t>
            </a:r>
          </a:p>
          <a:p>
            <a:pPr>
              <a:defRPr/>
            </a:pPr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Унаследованными</a:t>
            </a:r>
          </a:p>
          <a:p>
            <a:pPr>
              <a:defRPr/>
            </a:pPr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МИС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380312" y="1090538"/>
            <a:ext cx="288032" cy="4392488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dk1"/>
                </a:solidFill>
              </a:rPr>
              <a:t>E S B</a:t>
            </a:r>
            <a:endParaRPr lang="ru-RU" sz="1200" dirty="0" smtClean="0">
              <a:solidFill>
                <a:schemeClr val="dk1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7164288" y="1704677"/>
            <a:ext cx="358775" cy="18415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7164288" y="4866977"/>
            <a:ext cx="358775" cy="18415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1" name="Рисунок 29" descr="clou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959" y="1882626"/>
            <a:ext cx="11435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Прямоугольник 71"/>
          <p:cNvSpPr/>
          <p:nvPr/>
        </p:nvSpPr>
        <p:spPr>
          <a:xfrm>
            <a:off x="7992888" y="2094875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Портал</a:t>
            </a:r>
          </a:p>
          <a:p>
            <a:pPr algn="ctr"/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Государственных</a:t>
            </a:r>
          </a:p>
          <a:p>
            <a:pPr algn="ctr"/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услуг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7596336" y="2215852"/>
            <a:ext cx="358775" cy="18415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73" name="Рисунок 29" descr="clou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818730"/>
            <a:ext cx="13514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Прямоугольник 73"/>
          <p:cNvSpPr/>
          <p:nvPr/>
        </p:nvSpPr>
        <p:spPr>
          <a:xfrm>
            <a:off x="7946238" y="3106762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Инфраструктура</a:t>
            </a:r>
          </a:p>
          <a:p>
            <a:pPr algn="ctr"/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электронного </a:t>
            </a:r>
          </a:p>
          <a:p>
            <a:pPr algn="ctr"/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правительства 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7596336" y="3394794"/>
            <a:ext cx="358775" cy="18415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0" name="Рисунок 29" descr="clou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042866"/>
            <a:ext cx="11435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Прямоугольник 78"/>
          <p:cNvSpPr/>
          <p:nvPr/>
        </p:nvSpPr>
        <p:spPr>
          <a:xfrm>
            <a:off x="8261112" y="4330898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7741617" y="4402906"/>
            <a:ext cx="358775" cy="18415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rot="5400000">
            <a:off x="3023828" y="4294894"/>
            <a:ext cx="2088232" cy="0"/>
          </a:xfrm>
          <a:prstGeom prst="line">
            <a:avLst/>
          </a:prstGeom>
          <a:ln>
            <a:solidFill>
              <a:srgbClr val="0097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2951820" y="4294894"/>
            <a:ext cx="2088232" cy="0"/>
          </a:xfrm>
          <a:prstGeom prst="line">
            <a:avLst/>
          </a:prstGeom>
          <a:ln>
            <a:solidFill>
              <a:srgbClr val="0097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594" y="44624"/>
            <a:ext cx="8514878" cy="287337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ПРИКЛАДНЫЕ СЕРВИСЫ РЕГИОНАЛЬНОГО ФРАГМЕНТА ЕГИСЗ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36C8AD-7721-4943-9050-90F8B65C6404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539750" y="858614"/>
            <a:ext cx="7097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15A22"/>
                </a:solidFill>
              </a:rPr>
              <a:t>ИНТЕГРАЦИОННЫЕ СЕРВИСЫ</a:t>
            </a:r>
            <a:endParaRPr lang="ru-RU" sz="1600" b="1" dirty="0">
              <a:solidFill>
                <a:srgbClr val="F15A22"/>
              </a:solidFill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539750" y="3562916"/>
            <a:ext cx="67579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l">
              <a:buClr>
                <a:srgbClr val="F99D33"/>
              </a:buClr>
              <a:buFont typeface="Wingdings" pitchFamily="2" charset="2"/>
              <a:buChar char="v"/>
              <a:tabLst>
                <a:tab pos="558800" algn="l"/>
                <a:tab pos="6294438" algn="r"/>
              </a:tabLst>
            </a:pPr>
            <a:r>
              <a:rPr lang="ru-RU" sz="1400" dirty="0">
                <a:cs typeface="Times New Roman" pitchFamily="18" charset="0"/>
              </a:rPr>
              <a:t>Интеграция с Федеральным фрагментом </a:t>
            </a:r>
            <a:r>
              <a:rPr lang="ru-RU" sz="1400" dirty="0" smtClean="0">
                <a:cs typeface="Times New Roman" pitchFamily="18" charset="0"/>
              </a:rPr>
              <a:t>ЕГИСЗ(</a:t>
            </a:r>
            <a:r>
              <a:rPr lang="ru-RU" sz="1400" dirty="0" err="1" smtClean="0">
                <a:cs typeface="Times New Roman" pitchFamily="18" charset="0"/>
              </a:rPr>
              <a:t>ИЭМК,ЕСИАиА</a:t>
            </a:r>
            <a:r>
              <a:rPr lang="ru-RU" sz="1400" dirty="0" smtClean="0">
                <a:cs typeface="Times New Roman" pitchFamily="18" charset="0"/>
              </a:rPr>
              <a:t>)</a:t>
            </a:r>
          </a:p>
          <a:p>
            <a:pPr marL="285750" indent="-285750" algn="l">
              <a:buClr>
                <a:srgbClr val="F99D33"/>
              </a:buClr>
              <a:buFont typeface="Wingdings" pitchFamily="2" charset="2"/>
              <a:buChar char="v"/>
              <a:tabLst>
                <a:tab pos="558800" algn="l"/>
                <a:tab pos="6294438" algn="r"/>
              </a:tabLst>
            </a:pPr>
            <a:r>
              <a:rPr lang="ru-RU" sz="1400" dirty="0" smtClean="0">
                <a:cs typeface="Times New Roman" pitchFamily="18" charset="0"/>
              </a:rPr>
              <a:t>Интеграция </a:t>
            </a:r>
            <a:r>
              <a:rPr lang="ru-RU" sz="1400" dirty="0">
                <a:cs typeface="Times New Roman" pitchFamily="18" charset="0"/>
              </a:rPr>
              <a:t>с </a:t>
            </a:r>
            <a:r>
              <a:rPr lang="ru-RU" sz="1400" dirty="0" smtClean="0">
                <a:cs typeface="Times New Roman" pitchFamily="18" charset="0"/>
              </a:rPr>
              <a:t>ТФОМС</a:t>
            </a:r>
            <a:endParaRPr lang="ru-RU" sz="1400" dirty="0">
              <a:cs typeface="Times New Roman" pitchFamily="18" charset="0"/>
            </a:endParaRPr>
          </a:p>
          <a:p>
            <a:pPr marL="285750" indent="-285750" eaLnBrk="0" hangingPunct="0">
              <a:buClr>
                <a:srgbClr val="F99D33"/>
              </a:buClr>
              <a:buFont typeface="Wingdings" pitchFamily="2" charset="2"/>
              <a:buChar char="v"/>
              <a:tabLst>
                <a:tab pos="558800" algn="l"/>
                <a:tab pos="6294438" algn="r"/>
              </a:tabLst>
            </a:pPr>
            <a:endParaRPr lang="ru-RU" sz="1400" dirty="0"/>
          </a:p>
          <a:p>
            <a:pPr marL="285750" indent="-285750" algn="l" eaLnBrk="0" hangingPunct="0">
              <a:buClr>
                <a:srgbClr val="F99D33"/>
              </a:buClr>
              <a:buFont typeface="Wingdings" pitchFamily="2" charset="2"/>
              <a:buChar char="v"/>
              <a:tabLst>
                <a:tab pos="558800" algn="l"/>
                <a:tab pos="6294438" algn="r"/>
              </a:tabLst>
            </a:pPr>
            <a:r>
              <a:rPr lang="ru-RU" sz="1400" dirty="0" smtClean="0">
                <a:cs typeface="Times New Roman" pitchFamily="18" charset="0"/>
              </a:rPr>
              <a:t>Интеграция </a:t>
            </a:r>
            <a:r>
              <a:rPr lang="ru-RU" sz="1400" dirty="0">
                <a:cs typeface="Times New Roman" pitchFamily="18" charset="0"/>
              </a:rPr>
              <a:t>с унаследованными МИС</a:t>
            </a:r>
          </a:p>
          <a:p>
            <a:pPr marL="285750" indent="-285750" eaLnBrk="0" hangingPunct="0">
              <a:buClr>
                <a:srgbClr val="F99D33"/>
              </a:buClr>
              <a:buFont typeface="Wingdings" pitchFamily="2" charset="2"/>
              <a:buChar char="v"/>
              <a:tabLst>
                <a:tab pos="558800" algn="l"/>
                <a:tab pos="6294438" algn="r"/>
              </a:tabLst>
            </a:pPr>
            <a:endParaRPr lang="ru-RU" sz="1400" dirty="0"/>
          </a:p>
          <a:p>
            <a:pPr marL="285750" indent="-285750" algn="l" eaLnBrk="0" hangingPunct="0">
              <a:buClr>
                <a:srgbClr val="F99D33"/>
              </a:buClr>
              <a:buFont typeface="Wingdings" pitchFamily="2" charset="2"/>
              <a:buChar char="v"/>
              <a:tabLst>
                <a:tab pos="558800" algn="l"/>
                <a:tab pos="6294438" algn="r"/>
              </a:tabLst>
            </a:pPr>
            <a:r>
              <a:rPr lang="ru-RU" sz="1400" dirty="0">
                <a:cs typeface="Times New Roman" pitchFamily="18" charset="0"/>
              </a:rPr>
              <a:t>Интеграция с </a:t>
            </a:r>
            <a:r>
              <a:rPr lang="ru-RU" sz="1400" dirty="0" smtClean="0">
                <a:cs typeface="Times New Roman" pitchFamily="18" charset="0"/>
              </a:rPr>
              <a:t>ФЭР(вторая очередь)</a:t>
            </a:r>
            <a:endParaRPr lang="ru-RU" sz="1400" dirty="0">
              <a:cs typeface="Times New Roman" pitchFamily="18" charset="0"/>
            </a:endParaRPr>
          </a:p>
          <a:p>
            <a:pPr eaLnBrk="0" hangingPunct="0">
              <a:buClr>
                <a:srgbClr val="F15A22"/>
              </a:buClr>
              <a:tabLst>
                <a:tab pos="558800" algn="l"/>
                <a:tab pos="6294438" algn="r"/>
              </a:tabLst>
            </a:pPr>
            <a:endParaRPr lang="ru-RU" sz="1400" dirty="0"/>
          </a:p>
        </p:txBody>
      </p:sp>
      <p:pic>
        <p:nvPicPr>
          <p:cNvPr id="23558" name="Picture 10" descr="D:\Amir\СПЛЕШИ web-мониторинги\RIA_Design_webПаспорт_муниципальных_образований\RIA_Design\theme\images\theme-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33718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7" descr="Flag of Russi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1555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8" descr="integrat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" y="1268413"/>
            <a:ext cx="1309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7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848" y="864576"/>
            <a:ext cx="7467908" cy="4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-1" y="0"/>
            <a:ext cx="9144001" cy="850900"/>
            <a:chOff x="-1" y="0"/>
            <a:chExt cx="9144001" cy="8509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Единая регистратура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Прямоугольный треугольник 14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15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143375" y="6392549"/>
            <a:ext cx="5000625" cy="4654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104915" tIns="52458" rIns="104915" bIns="52458" anchor="ctr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en-US" sz="1200" b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БАРС.Здравоохранение-Регистратура</a:t>
            </a:r>
            <a:br>
              <a:rPr lang="ru-RU" sz="12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2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404695" y="3433517"/>
            <a:ext cx="751481" cy="209821"/>
          </a:xfrm>
          <a:prstGeom prst="leftRightArrow">
            <a:avLst>
              <a:gd name="adj1" fmla="val 52438"/>
              <a:gd name="adj2" fmla="val 50000"/>
            </a:avLst>
          </a:prstGeom>
          <a:gradFill>
            <a:gsLst>
              <a:gs pos="0">
                <a:srgbClr val="59AFD5"/>
              </a:gs>
              <a:gs pos="100000">
                <a:srgbClr val="0070C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8"/>
          <p:cNvSpPr>
            <a:spLocks noChangeArrowheads="1"/>
          </p:cNvSpPr>
          <p:nvPr/>
        </p:nvSpPr>
        <p:spPr bwMode="auto">
          <a:xfrm>
            <a:off x="-1" y="5085184"/>
            <a:ext cx="5292080" cy="2016224"/>
          </a:xfrm>
          <a:prstGeom prst="roundRect">
            <a:avLst>
              <a:gd name="adj" fmla="val 1587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Использование информационной системы «Единая </a:t>
            </a:r>
            <a:r>
              <a:rPr lang="ru-RU" sz="14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Регистратура</a:t>
            </a: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» позволит пациенту самостоятельно выбрать способ записи на прием, а так же хранить записи в личном кабинете: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с помощью информационного терминала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домашнего компьютера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мобильного устройства, планшета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посетив регистратуру очно.</a:t>
            </a:r>
            <a:endParaRPr lang="ru-RU" sz="1400" b="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8"/>
          <p:cNvSpPr>
            <a:spLocks noChangeArrowheads="1"/>
          </p:cNvSpPr>
          <p:nvPr/>
        </p:nvSpPr>
        <p:spPr bwMode="auto">
          <a:xfrm>
            <a:off x="1115616" y="908720"/>
            <a:ext cx="7092280" cy="720080"/>
          </a:xfrm>
          <a:prstGeom prst="roundRect">
            <a:avLst>
              <a:gd name="adj" fmla="val 1587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Информационная система «БАРС.Здравоохранение-Регистратура» предоставляет пациенту широкие возможности выбора услуг.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611560" y="1772816"/>
            <a:ext cx="2160240" cy="1296143"/>
            <a:chOff x="467544" y="1484784"/>
            <a:chExt cx="2334263" cy="1621055"/>
          </a:xfrm>
        </p:grpSpPr>
        <p:pic>
          <p:nvPicPr>
            <p:cNvPr id="6553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484784"/>
              <a:ext cx="2160000" cy="16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1043609" y="2564903"/>
              <a:ext cx="1758198" cy="54093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Выбора специализации врача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92121" y="1772815"/>
            <a:ext cx="2132247" cy="1294453"/>
            <a:chOff x="3348104" y="1484784"/>
            <a:chExt cx="2304016" cy="1618943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8104" y="1484784"/>
              <a:ext cx="2160000" cy="161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3888120" y="2564904"/>
              <a:ext cx="1764000" cy="4679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Выбор ЛПУ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516457" y="1772815"/>
            <a:ext cx="2132247" cy="1291926"/>
            <a:chOff x="6372440" y="1484784"/>
            <a:chExt cx="2304016" cy="1615781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440" y="1484784"/>
              <a:ext cx="2160000" cy="1615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6912456" y="2564904"/>
              <a:ext cx="1764000" cy="4679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Выбор врача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11321" y="3429000"/>
            <a:ext cx="2132470" cy="1294876"/>
            <a:chOff x="467544" y="3284984"/>
            <a:chExt cx="2304256" cy="1619472"/>
          </a:xfrm>
        </p:grpSpPr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3284984"/>
              <a:ext cx="2160000" cy="161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007800" y="4365104"/>
              <a:ext cx="1764000" cy="4679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Выбор даты приема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516217" y="3429000"/>
            <a:ext cx="2165386" cy="1293189"/>
            <a:chOff x="6372440" y="3284984"/>
            <a:chExt cx="2339824" cy="1617361"/>
          </a:xfrm>
        </p:grpSpPr>
        <p:pic>
          <p:nvPicPr>
            <p:cNvPr id="6554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440" y="3284984"/>
              <a:ext cx="2160000" cy="161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6948264" y="4365104"/>
              <a:ext cx="1764000" cy="4679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Печать талона на прием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491881" y="3429000"/>
            <a:ext cx="2165386" cy="1294876"/>
            <a:chOff x="3348104" y="3284984"/>
            <a:chExt cx="2339824" cy="1619472"/>
          </a:xfrm>
        </p:grpSpPr>
        <p:pic>
          <p:nvPicPr>
            <p:cNvPr id="6554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8104" y="3284984"/>
              <a:ext cx="2160000" cy="1619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3923928" y="4365104"/>
              <a:ext cx="1764000" cy="46792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Выбор времени приема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95737" y="5157192"/>
            <a:ext cx="2088230" cy="1224136"/>
            <a:chOff x="2051720" y="5085184"/>
            <a:chExt cx="2256452" cy="156457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1720" y="5085184"/>
              <a:ext cx="2160000" cy="156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2627784" y="6093295"/>
              <a:ext cx="1680388" cy="55646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Возможность отказаться от приема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148064" y="5157192"/>
            <a:ext cx="2208555" cy="1272585"/>
            <a:chOff x="5004048" y="5085184"/>
            <a:chExt cx="2386470" cy="1685215"/>
          </a:xfrm>
        </p:grpSpPr>
        <p:pic>
          <p:nvPicPr>
            <p:cNvPr id="65543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4048" y="5085184"/>
              <a:ext cx="2160000" cy="162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5626518" y="6134105"/>
              <a:ext cx="1764000" cy="63629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05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Ознакомиться с расписанием приема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1" y="0"/>
            <a:ext cx="9144001" cy="850900"/>
            <a:chOff x="-1" y="0"/>
            <a:chExt cx="9144001" cy="8509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Единая регистратура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Прямоугольный треугольник 40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endCxn id="41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143375" y="6392549"/>
            <a:ext cx="5000625" cy="4654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104915" tIns="52458" rIns="104915" bIns="52458" anchor="ctr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en-US" sz="1200" b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2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БАРС.Здравоохранение-Регистратура</a:t>
            </a:r>
            <a:br>
              <a:rPr lang="ru-RU" sz="12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20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/>
          <p:cNvSpPr>
            <a:spLocks noChangeArrowheads="1"/>
          </p:cNvSpPr>
          <p:nvPr/>
        </p:nvSpPr>
        <p:spPr bwMode="auto">
          <a:xfrm>
            <a:off x="0" y="908720"/>
            <a:ext cx="9144000" cy="792088"/>
          </a:xfrm>
          <a:prstGeom prst="roundRect">
            <a:avLst>
              <a:gd name="adj" fmla="val 1587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85725" indent="-352425"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  <a:defRPr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 качестве типового программного обеспечения для автоматизации работы ЛПУ РТК предлагает использовать решение </a:t>
            </a: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4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 МИС</a:t>
            </a: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». Данный программный комплекс предназначен как для поликлиник, так и для стационаров различной специфики.</a:t>
            </a:r>
          </a:p>
        </p:txBody>
      </p:sp>
      <p:pic>
        <p:nvPicPr>
          <p:cNvPr id="5" name="Рисунок 4" descr="Модули МИ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52017"/>
            <a:ext cx="6192688" cy="523336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9144001" cy="850900"/>
            <a:chOff x="-1" y="0"/>
            <a:chExt cx="9144001" cy="8509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ts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Автоматизация всех участков работы 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поликлиник и стационаров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Прямоугольный треугольник 14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15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760640" cy="44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6288994" cy="3384376"/>
          </a:xfrm>
          <a:prstGeom prst="rect">
            <a:avLst/>
          </a:prstGeom>
          <a:noFill/>
          <a:ln w="9525">
            <a:solidFill>
              <a:srgbClr val="00A6FF"/>
            </a:solidFill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292080" y="908720"/>
            <a:ext cx="3672408" cy="2232248"/>
          </a:xfrm>
          <a:prstGeom prst="roundRect">
            <a:avLst>
              <a:gd name="adj" fmla="val 8201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85725" indent="-352425"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  <a:defRPr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 медицинской информационной системе фиксируется вся информация о пациенте: история болезни, наличие полисов ОМС/ДМС и прочее. Данные вносятся однократно и доступны пользователям системы в рамках их полномочий, что исключает  необходимость дублирования одной и той же информации в различных документах.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653136"/>
            <a:ext cx="3528392" cy="1800200"/>
          </a:xfrm>
          <a:prstGeom prst="roundRect">
            <a:avLst>
              <a:gd name="adj" fmla="val 8201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85725" indent="-352425"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  <a:defRPr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Осуществляется формирование и ведение единого электронного расписания работы врачей и диагностических кабинетов по всем подразделениям ЛПУ.</a:t>
            </a:r>
          </a:p>
          <a:p>
            <a:pPr marL="85725" indent="-352425"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85725" algn="l"/>
              </a:tabLst>
              <a:defRPr/>
            </a:pPr>
            <a:r>
              <a:rPr lang="ru-RU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Ведется планирование и оптимизация загрузки  врачей, кабинетов и диагностического оборудования ЛПУ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1" cy="850900"/>
            <a:chOff x="-1" y="0"/>
            <a:chExt cx="9144001" cy="8509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35513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9"/>
            <p:cNvGrpSpPr/>
            <p:nvPr/>
          </p:nvGrpSpPr>
          <p:grpSpPr>
            <a:xfrm>
              <a:off x="-1" y="0"/>
              <a:ext cx="9144001" cy="850900"/>
              <a:chOff x="-1" y="0"/>
              <a:chExt cx="9144001" cy="8509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ru-RU" sz="2000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Медицинская информационная система</a:t>
                </a:r>
                <a:endParaRPr lang="ru-RU" sz="2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Прямоугольный треугольник 16"/>
              <p:cNvSpPr/>
              <p:nvPr/>
            </p:nvSpPr>
            <p:spPr>
              <a:xfrm flipH="1" flipV="1">
                <a:off x="-1" y="0"/>
                <a:ext cx="9135514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17" idx="0"/>
            </p:cNvCxnSpPr>
            <p:nvPr/>
          </p:nvCxnSpPr>
          <p:spPr>
            <a:xfrm>
              <a:off x="16425" y="826584"/>
              <a:ext cx="911908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8490" y="4284643"/>
            <a:ext cx="1973230" cy="1492835"/>
          </a:xfrm>
          <a:prstGeom prst="roundRect">
            <a:avLst>
              <a:gd name="adj" fmla="val 8126"/>
            </a:avLst>
          </a:prstGeom>
          <a:gradFill flip="none" rotWithShape="1">
            <a:gsLst>
              <a:gs pos="0">
                <a:srgbClr val="8ADEF2"/>
              </a:gs>
              <a:gs pos="100000">
                <a:srgbClr val="4EAFDA"/>
              </a:gs>
            </a:gsLst>
            <a:lin ang="5400000" scaled="0"/>
            <a:tileRect/>
          </a:gra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Электронная карта пациента хранит данные о всех случаях госпитализации пациента</a:t>
            </a:r>
          </a:p>
        </p:txBody>
      </p:sp>
      <p:pic>
        <p:nvPicPr>
          <p:cNvPr id="523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7515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372201" y="1893503"/>
            <a:ext cx="2546674" cy="1702842"/>
          </a:xfrm>
          <a:prstGeom prst="roundRect">
            <a:avLst>
              <a:gd name="adj" fmla="val 6685"/>
            </a:avLst>
          </a:prstGeom>
          <a:gradFill>
            <a:gsLst>
              <a:gs pos="0">
                <a:srgbClr val="F3A463"/>
              </a:gs>
              <a:gs pos="35000">
                <a:srgbClr val="FABA86"/>
              </a:gs>
              <a:gs pos="100000">
                <a:srgbClr val="FFBF8B"/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046" tIns="65023" rIns="130046" bIns="65023" anchor="ctr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tabLst>
                <a:tab pos="323850" algn="l"/>
                <a:tab pos="447675" algn="l"/>
              </a:tabLst>
            </a:pPr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Электронная карта пациента хранит данные о случаях заболеваний пациента, проведенных приемах, позволяет строить динамику развития заболевания</a:t>
            </a:r>
          </a:p>
        </p:txBody>
      </p:sp>
      <p:pic>
        <p:nvPicPr>
          <p:cNvPr id="523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3706" y="3717032"/>
            <a:ext cx="6755168" cy="2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2"/>
          <p:cNvGrpSpPr/>
          <p:nvPr/>
        </p:nvGrpSpPr>
        <p:grpSpPr>
          <a:xfrm>
            <a:off x="0" y="-32096"/>
            <a:ext cx="9172028" cy="850900"/>
            <a:chOff x="-3" y="0"/>
            <a:chExt cx="9144003" cy="8509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077975" cy="850900"/>
            </a:xfrm>
            <a:prstGeom prst="rect">
              <a:avLst/>
            </a:prstGeom>
            <a:gradFill>
              <a:gsLst>
                <a:gs pos="100000">
                  <a:srgbClr val="005EA4"/>
                </a:gs>
                <a:gs pos="48000">
                  <a:srgbClr val="2488C6"/>
                </a:gs>
                <a:gs pos="2000">
                  <a:srgbClr val="00B0F0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9142657" y="778045"/>
              <a:ext cx="1343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0" y="0"/>
              <a:ext cx="9135513" cy="26988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425" y="826584"/>
              <a:ext cx="9127575" cy="0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17"/>
            <p:cNvGrpSpPr/>
            <p:nvPr/>
          </p:nvGrpSpPr>
          <p:grpSpPr>
            <a:xfrm>
              <a:off x="-3" y="0"/>
              <a:ext cx="9144003" cy="850900"/>
              <a:chOff x="-3" y="0"/>
              <a:chExt cx="9144003" cy="850900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0" y="0"/>
                <a:ext cx="9144000" cy="850900"/>
              </a:xfrm>
              <a:prstGeom prst="rect">
                <a:avLst/>
              </a:prstGeom>
              <a:gradFill>
                <a:gsLst>
                  <a:gs pos="100000">
                    <a:srgbClr val="005EA4"/>
                  </a:gs>
                  <a:gs pos="48000">
                    <a:srgbClr val="2488C6"/>
                  </a:gs>
                  <a:gs pos="2000">
                    <a:srgbClr val="00B0F0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Электронная карта пациента</a:t>
                </a:r>
                <a:b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</a:br>
                <a:r>
                  <a:rPr lang="ru-RU" sz="2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История заболеваний и Госпитализаций</a:t>
                </a:r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 flipH="1" flipV="1">
                <a:off x="-3" y="0"/>
                <a:ext cx="9123375" cy="850900"/>
              </a:xfrm>
              <a:prstGeom prst="rtTriangle">
                <a:avLst/>
              </a:prstGeom>
              <a:gradFill>
                <a:gsLst>
                  <a:gs pos="10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19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-1" y="13494"/>
              <a:ext cx="9144001" cy="15082"/>
            </a:xfrm>
            <a:prstGeom prst="line">
              <a:avLst/>
            </a:prstGeom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22" idx="0"/>
            </p:cNvCxnSpPr>
            <p:nvPr/>
          </p:nvCxnSpPr>
          <p:spPr>
            <a:xfrm>
              <a:off x="16425" y="826584"/>
              <a:ext cx="9106948" cy="24316"/>
            </a:xfrm>
            <a:prstGeom prst="line">
              <a:avLst/>
            </a:prstGeom>
            <a:ln w="19050">
              <a:solidFill>
                <a:srgbClr val="329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ТК">
  <a:themeElements>
    <a:clrScheme name="ROS">
      <a:dk1>
        <a:sysClr val="windowText" lastClr="000000"/>
      </a:dk1>
      <a:lt1>
        <a:sysClr val="window" lastClr="FFFFFF"/>
      </a:lt1>
      <a:dk2>
        <a:srgbClr val="00AAE7"/>
      </a:dk2>
      <a:lt2>
        <a:srgbClr val="EEECE1"/>
      </a:lt2>
      <a:accent1>
        <a:srgbClr val="063A7B"/>
      </a:accent1>
      <a:accent2>
        <a:srgbClr val="F04E23"/>
      </a:accent2>
      <a:accent3>
        <a:srgbClr val="FDBC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50448</TotalTime>
  <Words>1316</Words>
  <Application>Microsoft Office PowerPoint</Application>
  <PresentationFormat>Экран (4:3)</PresentationFormat>
  <Paragraphs>262</Paragraphs>
  <Slides>29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РТК</vt:lpstr>
      <vt:lpstr>Точечный рисунок</vt:lpstr>
      <vt:lpstr>Региональный сегмент единой государственной информационной системы в сфере здравоохранении Ростовской области</vt:lpstr>
      <vt:lpstr>Цели внедрения</vt:lpstr>
      <vt:lpstr>АРХИТЕКТУРА КОМПЛЕКСНОГО СЕРВИСА </vt:lpstr>
      <vt:lpstr>ПРИКЛАДНЫЕ СЕРВИСЫ РЕГИОНАЛЬНОГО ФРАГМЕНТА ЕГИСЗ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взаимодействия  по проекту внедрения системы ведения «РС ЕГИСЗ Ростовской области»  </vt:lpstr>
      <vt:lpstr>Этапы проекта</vt:lpstr>
      <vt:lpstr>Спасибо за внимание!</vt:lpstr>
    </vt:vector>
  </TitlesOfParts>
  <Company>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worker</dc:creator>
  <cp:lastModifiedBy>USER</cp:lastModifiedBy>
  <cp:revision>743</cp:revision>
  <dcterms:created xsi:type="dcterms:W3CDTF">2006-12-06T14:06:22Z</dcterms:created>
  <dcterms:modified xsi:type="dcterms:W3CDTF">2014-08-11T13:59:02Z</dcterms:modified>
</cp:coreProperties>
</file>